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handoutMasterIdLst>
    <p:handoutMasterId r:id="rId34"/>
  </p:handoutMasterIdLst>
  <p:sldIdLst>
    <p:sldId id="299" r:id="rId2"/>
    <p:sldId id="324" r:id="rId3"/>
    <p:sldId id="328" r:id="rId4"/>
    <p:sldId id="326" r:id="rId5"/>
    <p:sldId id="329" r:id="rId6"/>
    <p:sldId id="335" r:id="rId7"/>
    <p:sldId id="340" r:id="rId8"/>
    <p:sldId id="339" r:id="rId9"/>
    <p:sldId id="344" r:id="rId10"/>
    <p:sldId id="345" r:id="rId11"/>
    <p:sldId id="349" r:id="rId12"/>
    <p:sldId id="350" r:id="rId13"/>
    <p:sldId id="351" r:id="rId14"/>
    <p:sldId id="352" r:id="rId15"/>
    <p:sldId id="353" r:id="rId16"/>
    <p:sldId id="347" r:id="rId17"/>
    <p:sldId id="348" r:id="rId18"/>
    <p:sldId id="341" r:id="rId19"/>
    <p:sldId id="342" r:id="rId20"/>
    <p:sldId id="343" r:id="rId21"/>
    <p:sldId id="336" r:id="rId22"/>
    <p:sldId id="337" r:id="rId23"/>
    <p:sldId id="338" r:id="rId24"/>
    <p:sldId id="331" r:id="rId25"/>
    <p:sldId id="332" r:id="rId26"/>
    <p:sldId id="359" r:id="rId27"/>
    <p:sldId id="325" r:id="rId28"/>
    <p:sldId id="354" r:id="rId29"/>
    <p:sldId id="356" r:id="rId30"/>
    <p:sldId id="357" r:id="rId31"/>
    <p:sldId id="358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AFA"/>
    <a:srgbClr val="FDD6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132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2E2F29-6E60-439C-B96E-0BE23AE519E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371924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0548C2-1A1B-4B3C-904A-C5B53A3291BC}" type="datetimeFigureOut">
              <a:rPr lang="id-ID" smtClean="0"/>
              <a:t>09/04/2018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404375-1E62-4AB9-93A4-BEE1F74349A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79425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25137-3DD7-4437-B30A-0967B3BF3BE6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871AD-9C8C-4010-AA75-D6513A633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056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25137-3DD7-4437-B30A-0967B3BF3BE6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871AD-9C8C-4010-AA75-D6513A633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02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25137-3DD7-4437-B30A-0967B3BF3BE6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871AD-9C8C-4010-AA75-D6513A633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076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25137-3DD7-4437-B30A-0967B3BF3BE6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871AD-9C8C-4010-AA75-D6513A633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787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25137-3DD7-4437-B30A-0967B3BF3BE6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871AD-9C8C-4010-AA75-D6513A633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267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25137-3DD7-4437-B30A-0967B3BF3BE6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871AD-9C8C-4010-AA75-D6513A633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106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25137-3DD7-4437-B30A-0967B3BF3BE6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871AD-9C8C-4010-AA75-D6513A633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359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25137-3DD7-4437-B30A-0967B3BF3BE6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871AD-9C8C-4010-AA75-D6513A633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721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25137-3DD7-4437-B30A-0967B3BF3BE6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871AD-9C8C-4010-AA75-D6513A633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396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25137-3DD7-4437-B30A-0967B3BF3BE6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871AD-9C8C-4010-AA75-D6513A633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271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25137-3DD7-4437-B30A-0967B3BF3BE6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871AD-9C8C-4010-AA75-D6513A633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758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25137-3DD7-4437-B30A-0967B3BF3BE6}" type="datetimeFigureOut">
              <a:rPr lang="en-US" smtClean="0"/>
              <a:t>4/9/2018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F871AD-9C8C-4010-AA75-D6513A633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34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hyperlink" Target="mailto:halotki@bnp2tki.go.id" TargetMode="External"/><Relationship Id="rId4" Type="http://schemas.openxmlformats.org/officeDocument/2006/relationships/image" Target="../media/image4.png"/><Relationship Id="rId9" Type="http://schemas.openxmlformats.org/officeDocument/2006/relationships/image" Target="../media/image3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siskotkln.bnp2tki.go.id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2004755" y="2874870"/>
            <a:ext cx="6757107" cy="1843337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en-US" sz="4400" b="1" dirty="0"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271644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029627" y="2355356"/>
            <a:ext cx="6489023" cy="1569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ES" sz="2400" dirty="0"/>
              <a:t>PERATURAN </a:t>
            </a:r>
          </a:p>
          <a:p>
            <a:pPr algn="ctr"/>
            <a:r>
              <a:rPr lang="en-US" sz="2400" dirty="0"/>
              <a:t>KEPALA BADAN NASIONAL PENEMPATAN DAN PERLINDUNGAN </a:t>
            </a:r>
            <a:r>
              <a:rPr lang="it-IT" sz="2400" dirty="0"/>
              <a:t>TENAGA KERJA INDONESIA</a:t>
            </a:r>
            <a:endParaRPr lang="en-GB" sz="2400" dirty="0"/>
          </a:p>
          <a:p>
            <a:pPr algn="ctr"/>
            <a:r>
              <a:rPr lang="it-IT" sz="2400" dirty="0"/>
              <a:t>NOMOR 16 TAHUN 2015</a:t>
            </a:r>
            <a:endParaRPr lang="en-GB" sz="2400" dirty="0"/>
          </a:p>
        </p:txBody>
      </p:sp>
      <p:sp>
        <p:nvSpPr>
          <p:cNvPr id="14" name="Rectangle 13"/>
          <p:cNvSpPr/>
          <p:nvPr/>
        </p:nvSpPr>
        <p:spPr>
          <a:xfrm>
            <a:off x="1406424" y="1388698"/>
            <a:ext cx="3342296" cy="58477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fi-FI" sz="3200" b="1" dirty="0"/>
              <a:t>DASAR HUKUM</a:t>
            </a:r>
            <a:endParaRPr lang="en-GB" sz="3200" b="1" dirty="0"/>
          </a:p>
        </p:txBody>
      </p:sp>
      <p:sp>
        <p:nvSpPr>
          <p:cNvPr id="15" name="Rectangle 14"/>
          <p:cNvSpPr/>
          <p:nvPr/>
        </p:nvSpPr>
        <p:spPr>
          <a:xfrm>
            <a:off x="1200389" y="4377056"/>
            <a:ext cx="814750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i-FI" sz="2800" b="1" dirty="0"/>
              <a:t>TENTANG</a:t>
            </a:r>
            <a:endParaRPr lang="en-GB" sz="2800" dirty="0"/>
          </a:p>
          <a:p>
            <a:pPr algn="ctr"/>
            <a:r>
              <a:rPr lang="en-US" sz="2800" b="1" dirty="0"/>
              <a:t>PETUNJUK TEKNIS PELAYANAN KEPULANGAN </a:t>
            </a:r>
            <a:endParaRPr lang="id-ID" sz="2800" b="1" dirty="0"/>
          </a:p>
          <a:p>
            <a:pPr algn="ctr"/>
            <a:r>
              <a:rPr lang="id-ID" sz="2800" b="1" dirty="0"/>
              <a:t>TENAGA </a:t>
            </a:r>
            <a:r>
              <a:rPr lang="en-GB" sz="2800" b="1" dirty="0"/>
              <a:t> </a:t>
            </a:r>
            <a:r>
              <a:rPr lang="id-ID" sz="2800" b="1" dirty="0"/>
              <a:t>KERJA INDONESIA </a:t>
            </a:r>
            <a:r>
              <a:rPr lang="en-US" sz="2800" b="1" dirty="0"/>
              <a:t>BERMASALAH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4163680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642486" y="1838969"/>
            <a:ext cx="7337741" cy="397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tabLst>
                <a:tab pos="1260443" algn="l"/>
                <a:tab pos="1657309" algn="l"/>
              </a:tabLst>
            </a:pPr>
            <a:r>
              <a:rPr lang="en-GB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B</a:t>
            </a:r>
            <a:r>
              <a:rPr lang="id-ID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ahwa </a:t>
            </a:r>
            <a:r>
              <a:rPr lang="en-US" sz="2800" dirty="0"/>
              <a:t>PMI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yang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pulang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dari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luar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negeri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masih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banyak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menghadapi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masalah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sehingga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perlu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difasilitasi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kepulangannya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terutama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/>
              <a:t>PMI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yang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memerlukan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bantuan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seperti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sakit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meninggal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dunia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dan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sebagainya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sehingga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id-ID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diperlukan pengaturan atau payung hukum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dalam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memberikan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pelayanan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kepulangan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/>
              <a:t>PMI</a:t>
            </a:r>
            <a:r>
              <a:rPr lang="id-ID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agar dapat pulang dengan aman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nyaman</a:t>
            </a:r>
            <a:r>
              <a:rPr lang="id-ID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, dan selamat sampai ke daerah asal;</a:t>
            </a:r>
            <a:endParaRPr lang="id-ID" sz="40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442610" y="1318560"/>
            <a:ext cx="3342296" cy="58477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fi-FI" sz="3200" b="1" dirty="0"/>
              <a:t>LATAR BELAKANG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129806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608734" y="3092195"/>
            <a:ext cx="7303253" cy="3108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  <a:spAutoFit/>
          </a:bodyPr>
          <a:lstStyle/>
          <a:p>
            <a:pPr marL="514338" indent="-514338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tabLst>
                <a:tab pos="228594" algn="l"/>
              </a:tabLst>
            </a:pPr>
            <a:r>
              <a:rPr lang="id-ID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Berakhirnya Perjanjian Kerja.</a:t>
            </a:r>
            <a:endParaRPr lang="en-GB" sz="2800" dirty="0">
              <a:latin typeface="Calibri" pitchFamily="34" charset="0"/>
              <a:cs typeface="Arial" pitchFamily="34" charset="0"/>
            </a:endParaRPr>
          </a:p>
          <a:p>
            <a:pPr marL="514338" indent="-514338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tabLst>
                <a:tab pos="228594" algn="l"/>
              </a:tabLst>
            </a:pPr>
            <a:r>
              <a:rPr lang="id-ID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Cuti </a:t>
            </a:r>
            <a:endParaRPr lang="en-US" sz="2800" dirty="0">
              <a:latin typeface="Calibri" pitchFamily="34" charset="0"/>
              <a:ea typeface="Times New Roman" pitchFamily="18" charset="0"/>
              <a:cs typeface="Arial" pitchFamily="34" charset="0"/>
            </a:endParaRPr>
          </a:p>
          <a:p>
            <a:pPr marL="514338" indent="-514338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tabLst>
                <a:tab pos="228594" algn="l"/>
              </a:tabLst>
            </a:pPr>
            <a:r>
              <a:rPr lang="id-ID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Pemutusan Hubungan Kerja sebelum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masa </a:t>
            </a:r>
            <a:r>
              <a:rPr lang="id-ID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Perjanjian Kerja berakhir</a:t>
            </a:r>
            <a:endParaRPr lang="en-GB" sz="2800" dirty="0">
              <a:latin typeface="Calibri" pitchFamily="34" charset="0"/>
              <a:cs typeface="Arial" pitchFamily="34" charset="0"/>
            </a:endParaRPr>
          </a:p>
          <a:p>
            <a:pPr marL="514338" indent="-514338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tabLst>
                <a:tab pos="228594" algn="l"/>
              </a:tabLst>
            </a:pPr>
            <a:r>
              <a:rPr lang="id-ID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Mengalami kecelakaan kerja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dan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/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atau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sakit</a:t>
            </a:r>
            <a:r>
              <a:rPr lang="id-ID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yang mengakibatkan tidak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dapat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menjalankan</a:t>
            </a:r>
            <a:r>
              <a:rPr lang="id-ID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pekerjaan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nya</a:t>
            </a:r>
            <a:r>
              <a:rPr lang="id-ID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lagi.</a:t>
            </a:r>
            <a:endParaRPr lang="en-US" sz="2800" dirty="0">
              <a:latin typeface="Calibri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1417667" y="1204770"/>
            <a:ext cx="7767277" cy="1815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it-IT" sz="28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Undang-undang Nomor 18 Tahun 2017 tentang Pelindungan Pekerja Migran Indonesia dalam Pasal 27 mengatur sebab-sebab Kepulangan </a:t>
            </a:r>
            <a:r>
              <a:rPr lang="en-US" sz="2800" dirty="0"/>
              <a:t>PMI</a:t>
            </a:r>
            <a:r>
              <a:rPr lang="it-IT" sz="28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, yaitu terjadi karena:</a:t>
            </a:r>
            <a:endParaRPr lang="it-IT" sz="4000" dirty="0">
              <a:latin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7498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499553" y="1954927"/>
            <a:ext cx="7303253" cy="397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  <a:spAutoFit/>
          </a:bodyPr>
          <a:lstStyle/>
          <a:p>
            <a:pPr marL="514338" indent="-514338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 startAt="5"/>
              <a:tabLst>
                <a:tab pos="228594" algn="l"/>
              </a:tabLst>
            </a:pP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Mengalami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penganiayaan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atau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tindak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kekerasan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lainnya</a:t>
            </a:r>
            <a:endParaRPr lang="en-US" sz="2800" dirty="0">
              <a:latin typeface="Calibri" pitchFamily="34" charset="0"/>
              <a:cs typeface="Arial" pitchFamily="34" charset="0"/>
            </a:endParaRPr>
          </a:p>
          <a:p>
            <a:pPr marL="514338" indent="-514338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 startAt="5"/>
              <a:tabLst>
                <a:tab pos="228594" algn="l"/>
              </a:tabLst>
            </a:pPr>
            <a:r>
              <a:rPr lang="en-US" sz="2800" dirty="0" err="1">
                <a:latin typeface="Calibri" pitchFamily="34" charset="0"/>
                <a:cs typeface="Arial" pitchFamily="34" charset="0"/>
              </a:rPr>
              <a:t>Terjadi</a:t>
            </a:r>
            <a:r>
              <a:rPr lang="en-US" sz="2800" dirty="0">
                <a:latin typeface="Calibri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cs typeface="Arial" pitchFamily="34" charset="0"/>
              </a:rPr>
              <a:t>Perang</a:t>
            </a:r>
            <a:r>
              <a:rPr lang="en-US" sz="2800" dirty="0">
                <a:latin typeface="Calibri" pitchFamily="34" charset="0"/>
                <a:cs typeface="Arial" pitchFamily="34" charset="0"/>
              </a:rPr>
              <a:t>, </a:t>
            </a:r>
            <a:r>
              <a:rPr lang="en-US" sz="2800" dirty="0" err="1">
                <a:latin typeface="Calibri" pitchFamily="34" charset="0"/>
                <a:cs typeface="Arial" pitchFamily="34" charset="0"/>
              </a:rPr>
              <a:t>bencana</a:t>
            </a:r>
            <a:r>
              <a:rPr lang="en-US" sz="2800" dirty="0">
                <a:latin typeface="Calibri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cs typeface="Arial" pitchFamily="34" charset="0"/>
              </a:rPr>
              <a:t>alam</a:t>
            </a:r>
            <a:r>
              <a:rPr lang="en-US" sz="2800" dirty="0">
                <a:latin typeface="Calibri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cs typeface="Arial" pitchFamily="34" charset="0"/>
              </a:rPr>
              <a:t>atau</a:t>
            </a:r>
            <a:r>
              <a:rPr lang="en-US" sz="2800" dirty="0">
                <a:latin typeface="Calibri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cs typeface="Arial" pitchFamily="34" charset="0"/>
              </a:rPr>
              <a:t>wabah</a:t>
            </a:r>
            <a:r>
              <a:rPr lang="en-US" sz="2800" dirty="0">
                <a:latin typeface="Calibri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cs typeface="Arial" pitchFamily="34" charset="0"/>
              </a:rPr>
              <a:t>penyakit</a:t>
            </a:r>
            <a:r>
              <a:rPr lang="en-US" sz="2800" dirty="0">
                <a:latin typeface="Calibri" pitchFamily="34" charset="0"/>
                <a:cs typeface="Arial" pitchFamily="34" charset="0"/>
              </a:rPr>
              <a:t> di </a:t>
            </a:r>
            <a:r>
              <a:rPr lang="en-US" sz="2800" dirty="0" err="1">
                <a:latin typeface="Calibri" pitchFamily="34" charset="0"/>
                <a:cs typeface="Arial" pitchFamily="34" charset="0"/>
              </a:rPr>
              <a:t>negara</a:t>
            </a:r>
            <a:r>
              <a:rPr lang="en-US" sz="2800" dirty="0">
                <a:latin typeface="Calibri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cs typeface="Arial" pitchFamily="34" charset="0"/>
              </a:rPr>
              <a:t>tujuan</a:t>
            </a:r>
            <a:r>
              <a:rPr lang="en-US" sz="2800" dirty="0">
                <a:latin typeface="Calibri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cs typeface="Arial" pitchFamily="34" charset="0"/>
              </a:rPr>
              <a:t>penempatan</a:t>
            </a:r>
            <a:endParaRPr lang="en-US" sz="2800" dirty="0">
              <a:latin typeface="Calibri" pitchFamily="34" charset="0"/>
              <a:cs typeface="Arial" pitchFamily="34" charset="0"/>
            </a:endParaRPr>
          </a:p>
          <a:p>
            <a:pPr marL="514338" indent="-514338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 startAt="5"/>
              <a:tabLst>
                <a:tab pos="228594" algn="l"/>
              </a:tabLst>
            </a:pPr>
            <a:r>
              <a:rPr lang="id-ID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Dideportasi oleh Pemerintah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/ Negara</a:t>
            </a:r>
            <a:r>
              <a:rPr lang="id-ID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setempat. </a:t>
            </a:r>
            <a:endParaRPr lang="en-GB" sz="2800" dirty="0">
              <a:latin typeface="Calibri" pitchFamily="34" charset="0"/>
              <a:cs typeface="Arial" pitchFamily="34" charset="0"/>
            </a:endParaRPr>
          </a:p>
          <a:p>
            <a:pPr marL="514338" indent="-514338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 startAt="5"/>
              <a:tabLst>
                <a:tab pos="228594" algn="l"/>
              </a:tabLst>
            </a:pPr>
            <a:r>
              <a:rPr lang="id-ID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Meninggal dunia di negara penempatan.</a:t>
            </a:r>
            <a:endParaRPr lang="en-GB" sz="2800" dirty="0">
              <a:latin typeface="Calibri" pitchFamily="34" charset="0"/>
              <a:cs typeface="Arial" pitchFamily="34" charset="0"/>
            </a:endParaRPr>
          </a:p>
          <a:p>
            <a:pPr marL="514338" indent="-514338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 startAt="5"/>
              <a:tabLst>
                <a:tab pos="228594" algn="l"/>
              </a:tabLst>
            </a:pP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Sebab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lain yang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menimbulkan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kerugian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kerugian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Pekerja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latin typeface="Calibri" pitchFamily="34" charset="0"/>
                <a:ea typeface="Times New Roman" pitchFamily="18" charset="0"/>
                <a:cs typeface="Arial" pitchFamily="34" charset="0"/>
              </a:rPr>
              <a:t>Migran</a:t>
            </a:r>
            <a:r>
              <a:rPr lang="en-US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Indonesia</a:t>
            </a:r>
            <a:endParaRPr lang="en-US" sz="28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53172" y="1301381"/>
            <a:ext cx="27669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Lanjutan ..........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64083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76125" y="1898141"/>
            <a:ext cx="37336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buFont typeface="+mj-lt"/>
              <a:buAutoNum type="alphaUcPeriod"/>
            </a:pPr>
            <a:r>
              <a:rPr lang="en-US" sz="2800" b="1" dirty="0">
                <a:latin typeface="Calibri" pitchFamily="34" charset="0"/>
              </a:rPr>
              <a:t>P</a:t>
            </a:r>
            <a:r>
              <a:rPr lang="fi-FI" sz="2800" b="1" dirty="0">
                <a:latin typeface="Calibri" pitchFamily="34" charset="0"/>
              </a:rPr>
              <a:t>elayanan PMI Sakit</a:t>
            </a:r>
            <a:endParaRPr lang="id-ID" sz="2800" dirty="0">
              <a:latin typeface="Calibri" pitchFamily="34" charset="0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576125" y="2596200"/>
            <a:ext cx="7353439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19113" lvl="3" indent="-430213" algn="just" fontAlgn="base">
              <a:spcBef>
                <a:spcPct val="0"/>
              </a:spcBef>
              <a:spcAft>
                <a:spcPct val="0"/>
              </a:spcAft>
              <a:buSzPct val="90000"/>
              <a:buFont typeface="+mj-lt"/>
              <a:buAutoNum type="arabicPeriod"/>
              <a:tabLst>
                <a:tab pos="809625" algn="l"/>
              </a:tabLst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PMI yang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mengalami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sakit</a:t>
            </a:r>
            <a:r>
              <a:rPr lang="id-ID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kecelakaan</a:t>
            </a:r>
            <a:r>
              <a:rPr lang="id-ID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stress</a:t>
            </a:r>
            <a:r>
              <a:rPr kumimoji="0" lang="id-ID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dirujuk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kerumah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sakit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kecuali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apabila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keluarga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PMI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tidak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menghendaki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yang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disertai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surat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pernyataan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519113" lvl="3" indent="-430213" algn="just" eaLnBrk="0" fontAlgn="base" hangingPunct="0">
              <a:spcBef>
                <a:spcPct val="0"/>
              </a:spcBef>
              <a:spcAft>
                <a:spcPct val="0"/>
              </a:spcAft>
              <a:buSzPct val="90000"/>
              <a:buFont typeface="+mj-lt"/>
              <a:buAutoNum type="arabicPeriod"/>
              <a:tabLst>
                <a:tab pos="809625" algn="l"/>
              </a:tabLst>
            </a:pP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PMI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sakit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tiba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di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debarkasi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diperiksa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oleh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Kantor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Kesehatan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Pelabuhan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(KKP).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Khusus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Bandara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Soekarno-Hatta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pemeriksaan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dapat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dilakukan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oleh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KKP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atau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tim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medis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BNP2TKI.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519113" lvl="3" indent="-430213" algn="just" eaLnBrk="0" fontAlgn="base" hangingPunct="0">
              <a:spcBef>
                <a:spcPct val="0"/>
              </a:spcBef>
              <a:spcAft>
                <a:spcPct val="0"/>
              </a:spcAft>
              <a:buSzPct val="90000"/>
              <a:buFont typeface="+mj-lt"/>
              <a:buAutoNum type="arabicPeriod"/>
              <a:tabLst>
                <a:tab pos="809625" algn="l"/>
              </a:tabLst>
            </a:pP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yang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memerlukan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perawatan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lanjutan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dirujuk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rumah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sakit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yang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ditunjuk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84440" y="1180446"/>
            <a:ext cx="78429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id-ID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P</a:t>
            </a:r>
            <a:r>
              <a:rPr lang="fi-FI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enanganan  PMI Bermasalah, meliputi:</a:t>
            </a:r>
            <a:endParaRPr lang="en-GB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039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508752" y="1816733"/>
            <a:ext cx="760795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46100" lvl="3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 startAt="4"/>
              <a:tabLst>
                <a:tab pos="809625" algn="l"/>
              </a:tabLst>
            </a:pP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dinyatakan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sehat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oleh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dokter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maka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yang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bersangkutan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dipulangkan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dengan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difasilitasi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hingga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daerah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asal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546100" lvl="3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 startAt="4"/>
              <a:tabLst>
                <a:tab pos="809625" algn="l"/>
              </a:tabLst>
            </a:pP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546100" lvl="3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 startAt="4"/>
              <a:tabLst>
                <a:tab pos="809625" algn="l"/>
              </a:tabLst>
            </a:pP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belum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sehat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namun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dinyatakan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mampu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oleh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dokter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untuk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melakukan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perjalanan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pulang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daerah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asal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maka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yang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bersangkutan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dipulangkan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daerah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asal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untuk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perawatan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lanjutan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dengan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biaya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tanggungan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keluarga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atau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Pemerintah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Daerah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setempat</a:t>
            </a: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617934" y="1291552"/>
            <a:ext cx="22084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/>
            <a:r>
              <a:rPr lang="en-US" sz="3200" b="1" dirty="0">
                <a:latin typeface="Calibri" pitchFamily="34" charset="0"/>
              </a:rPr>
              <a:t>L</a:t>
            </a:r>
            <a:r>
              <a:rPr lang="id-ID" sz="3200" b="1" dirty="0">
                <a:latin typeface="Calibri" pitchFamily="34" charset="0"/>
              </a:rPr>
              <a:t>anjutan.....</a:t>
            </a:r>
            <a:endParaRPr lang="id-ID" sz="32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091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17934" y="1291552"/>
            <a:ext cx="22084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/>
            <a:r>
              <a:rPr lang="en-US" sz="3200" b="1" dirty="0">
                <a:latin typeface="Calibri" pitchFamily="34" charset="0"/>
              </a:rPr>
              <a:t>L</a:t>
            </a:r>
            <a:r>
              <a:rPr lang="id-ID" sz="3200" b="1" dirty="0">
                <a:latin typeface="Calibri" pitchFamily="34" charset="0"/>
              </a:rPr>
              <a:t>anjutan.....</a:t>
            </a:r>
            <a:endParaRPr lang="id-ID" sz="3200" dirty="0">
              <a:latin typeface="Calibri" pitchFamily="34" charset="0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413987" y="2282847"/>
            <a:ext cx="746388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46100" lvl="3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 startAt="6"/>
              <a:tabLst>
                <a:tab pos="809625" algn="l"/>
              </a:tabLst>
            </a:pP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PMI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belum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sehat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namun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keluarga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PMI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memaksa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untuk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pulang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daerah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asal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dibuktikan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dengan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surat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pernyataan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dari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keluarga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PMI,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maka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PMI yang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bersangkutan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dapat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dipulangkan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daerah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asal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dengan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biaya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dari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Keluarga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PMI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atau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difasilitasi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oleh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BNP2TKI. </a:t>
            </a:r>
            <a:endParaRPr lang="id-ID" sz="2400" dirty="0">
              <a:latin typeface="Calibri" pitchFamily="34" charset="0"/>
              <a:cs typeface="Arial" pitchFamily="34" charset="0"/>
            </a:endParaRPr>
          </a:p>
          <a:p>
            <a:pPr marL="546100" lvl="3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 startAt="6"/>
              <a:tabLst>
                <a:tab pos="809625" algn="l"/>
              </a:tabLst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Pengurusan</a:t>
            </a:r>
            <a:r>
              <a:rPr kumimoji="0" lang="en-US" sz="24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biaya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bagi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sakit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dapat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melalui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: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989013" marR="0" lvl="0" indent="-4460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eriod"/>
              <a:tabLst>
                <a:tab pos="809625" algn="l"/>
              </a:tabLst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P3MI 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yang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menempatkan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;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989013" marR="0" lvl="0" indent="-4460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eriod"/>
              <a:tabLst>
                <a:tab pos="809625" algn="l"/>
              </a:tabLst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BNP2TKI; 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989013" marR="0" lvl="0" indent="-4460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eriod"/>
              <a:tabLst>
                <a:tab pos="809625" algn="l"/>
              </a:tabLst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Instansi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/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Lembaga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lainnya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/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Pemda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setempat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.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4929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576993" y="2214852"/>
            <a:ext cx="6685961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42925" marR="0" lvl="3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8"/>
              <a:tabLst>
                <a:tab pos="809625" algn="l"/>
              </a:tabLst>
            </a:pP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Tindakan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yang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tidak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boleh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dilakukan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:</a:t>
            </a:r>
            <a:endParaRPr kumimoji="0" lang="id-ID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1000125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eriod"/>
              <a:tabLst>
                <a:tab pos="809625" algn="l"/>
              </a:tabLst>
            </a:pPr>
            <a:r>
              <a:rPr kumimoji="0" lang="id-ID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eminta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/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menerima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imbalan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jasa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atas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bantuan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yang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diberikan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; </a:t>
            </a:r>
            <a:endParaRPr kumimoji="0" lang="id-ID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1000125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eriod"/>
              <a:tabLst>
                <a:tab pos="809625" algn="l"/>
              </a:tabLst>
            </a:pPr>
            <a:r>
              <a:rPr kumimoji="0" lang="id-ID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enunda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memperlambat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pelayanan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bagi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PMI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sakit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pengurusan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jenazah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PMI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bermasalah</a:t>
            </a:r>
            <a:endParaRPr kumimoji="0" 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617934" y="1291552"/>
            <a:ext cx="22084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/>
            <a:r>
              <a:rPr lang="en-US" sz="3200" b="1" dirty="0">
                <a:latin typeface="Calibri" pitchFamily="34" charset="0"/>
              </a:rPr>
              <a:t>L</a:t>
            </a:r>
            <a:r>
              <a:rPr lang="id-ID" sz="3200" b="1" dirty="0">
                <a:latin typeface="Calibri" pitchFamily="34" charset="0"/>
              </a:rPr>
              <a:t>anjutan.....</a:t>
            </a:r>
            <a:endParaRPr lang="id-ID" sz="32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16887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51206" y="1331232"/>
            <a:ext cx="36179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3200" b="1" dirty="0"/>
              <a:t>B. Meninggal Dunia</a:t>
            </a:r>
            <a:r>
              <a:rPr lang="en-US" sz="3200" b="1" dirty="0"/>
              <a:t>;</a:t>
            </a:r>
            <a:endParaRPr lang="id-ID" sz="3200" dirty="0"/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651206" y="2142911"/>
            <a:ext cx="742455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66700" lvl="3" indent="-26670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kumimoji="0" lang="id-ID" sz="2400" i="0" u="none" strike="noStrike" cap="none" normalizeH="0" baseline="0" dirty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Pelayanan </a:t>
            </a:r>
            <a:r>
              <a:rPr kumimoji="0" lang="en-US" sz="2400" i="0" u="none" strike="noStrike" cap="none" normalizeH="0" baseline="0" dirty="0" err="1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kepada</a:t>
            </a:r>
            <a:r>
              <a:rPr kumimoji="0" lang="en-US" sz="2400" i="0" u="none" strike="noStrike" cap="none" normalizeH="0" baseline="0" dirty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/>
              <a:t>PMI</a:t>
            </a:r>
            <a:r>
              <a:rPr kumimoji="0" lang="en-US" sz="2400" i="0" u="none" strike="noStrike" cap="none" normalizeH="0" baseline="0" dirty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yang </a:t>
            </a:r>
            <a:r>
              <a:rPr kumimoji="0" lang="en-US" sz="2400" i="0" u="none" strike="noStrike" cap="none" normalizeH="0" baseline="0" dirty="0" err="1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meninggal</a:t>
            </a:r>
            <a:r>
              <a:rPr kumimoji="0" lang="en-US" sz="2400" i="0" u="none" strike="noStrike" cap="none" normalizeH="0" baseline="0" dirty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i="0" u="none" strike="noStrike" cap="none" normalizeH="0" baseline="0" dirty="0" err="1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dunia</a:t>
            </a:r>
            <a:r>
              <a:rPr kumimoji="0" lang="en-US" sz="2400" i="0" u="none" strike="noStrike" cap="none" normalizeH="0" baseline="0" dirty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i="0" u="none" strike="noStrike" cap="none" normalizeH="0" baseline="0" dirty="0" err="1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diberikan</a:t>
            </a:r>
            <a:r>
              <a:rPr kumimoji="0" lang="en-US" sz="2400" i="0" u="none" strike="noStrike" cap="none" normalizeH="0" baseline="0" dirty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i="0" u="none" strike="noStrike" cap="none" normalizeH="0" baseline="0" dirty="0" err="1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dalam</a:t>
            </a:r>
            <a:r>
              <a:rPr kumimoji="0" lang="en-US" sz="2400" i="0" u="none" strike="noStrike" cap="none" normalizeH="0" baseline="0" dirty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i="0" u="none" strike="noStrike" cap="none" normalizeH="0" baseline="0" dirty="0" err="1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bentuk</a:t>
            </a:r>
            <a:r>
              <a:rPr kumimoji="0" lang="en-US" sz="2400" i="0" u="none" strike="noStrike" cap="none" normalizeH="0" baseline="0" dirty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id-ID" sz="2400" i="0" u="none" strike="noStrike" cap="none" normalizeH="0" baseline="0" dirty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fasilitasi pemulangan jenazah dari debarkasi</a:t>
            </a:r>
            <a:r>
              <a:rPr kumimoji="0" lang="en-US" sz="2400" i="0" u="none" strike="noStrike" cap="none" normalizeH="0" baseline="0" dirty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/</a:t>
            </a:r>
            <a:r>
              <a:rPr kumimoji="0" lang="en-US" sz="2400" i="0" u="none" strike="noStrike" cap="none" normalizeH="0" baseline="0" dirty="0" err="1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rumah</a:t>
            </a:r>
            <a:r>
              <a:rPr kumimoji="0" lang="en-US" sz="2400" i="0" u="none" strike="noStrike" cap="none" normalizeH="0" baseline="0" dirty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i="0" u="none" strike="noStrike" cap="none" normalizeH="0" baseline="0" dirty="0" err="1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sakit</a:t>
            </a:r>
            <a:r>
              <a:rPr kumimoji="0" lang="en-US" sz="2400" i="0" u="none" strike="noStrike" cap="none" normalizeH="0" baseline="0" dirty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i="0" u="none" strike="noStrike" cap="none" normalizeH="0" baseline="0" dirty="0" err="1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rujukan</a:t>
            </a:r>
            <a:r>
              <a:rPr kumimoji="0" lang="en-US" sz="2400" i="0" u="none" strike="noStrike" cap="none" normalizeH="0" baseline="0" dirty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i="0" u="none" strike="noStrike" cap="none" normalizeH="0" baseline="0" dirty="0" err="1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sampai</a:t>
            </a:r>
            <a:r>
              <a:rPr kumimoji="0" lang="en-US" sz="2400" i="0" u="none" strike="noStrike" cap="none" normalizeH="0" baseline="0" dirty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id-ID" sz="2400" i="0" u="none" strike="noStrike" cap="none" normalizeH="0" baseline="0" dirty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 daerah asal.</a:t>
            </a:r>
            <a:endParaRPr kumimoji="0" lang="id-ID" sz="2400" i="0" u="none" strike="noStrike" cap="none" normalizeH="0" baseline="0" dirty="0">
              <a:ln>
                <a:noFill/>
              </a:ln>
              <a:effectLst/>
              <a:latin typeface="Calibri" pitchFamily="34" charset="0"/>
              <a:cs typeface="Arial" pitchFamily="34" charset="0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1705798" y="3539366"/>
            <a:ext cx="7315371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66700" lvl="3" indent="-26670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Pemulangan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Jenazah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yang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meninggal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dunia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id-ID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 LUAR NEGERI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maka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langkah-langkah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yang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dilakukan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adalah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723900" lvl="0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BNP2TKI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menerima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informasi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dari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Perwakilan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RI/KDEI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atau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dari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P3MI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atau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dari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keluarga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tentang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TKI yang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meninggal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dunia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di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luar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negeri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1849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1241774" y="1869208"/>
            <a:ext cx="7738454" cy="4001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723900" lvl="0" indent="-4572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 startAt="2"/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BNP2TKI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berkoordinasi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dengan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pihak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terkait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Kemenlu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/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Perwakilan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RI/KDEI/P3MI/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Keluarga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 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/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Dinas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Provinsi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/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Kabupaten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/Kota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setempat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/Cargo)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untuk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memastikan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jadwal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kedatangan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jenazah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723900" marR="0" lvl="0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eriod" startAt="2"/>
            </a:pPr>
            <a:endParaRPr kumimoji="0" lang="id-ID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723900" lvl="0" indent="-4572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 startAt="2"/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menyiapkan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penggandaan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dokumen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foto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copy airway bill,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paspor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surat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keterangan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meninggal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dunia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dari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Rumah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sakit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Negara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penempatan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surat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dari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Perwakilan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RI/KDEI,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surat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dari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kepolisian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Negara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penempatan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medical report death)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sebanyak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5 (lima)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rangkap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445889" y="1239241"/>
            <a:ext cx="16932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2400" b="1" dirty="0"/>
              <a:t>Lanjutan ....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670829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1310185" y="1851637"/>
            <a:ext cx="776557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723900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eriod" startAt="4"/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mengurus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dokumen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surat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jalan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untuk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ambulance/transit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bagian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karantina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di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Bandara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723900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eriod" startAt="4"/>
            </a:pPr>
            <a:endParaRPr kumimoji="0" lang="id-ID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723900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eriod" startAt="4"/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mengurus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dokumen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PIBK (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Pemberitahuan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Impor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Barang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Khusus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petugas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Bea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Cukai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723900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eriod" startAt="4"/>
            </a:pPr>
            <a:endParaRPr kumimoji="0" lang="id-ID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723900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eriod" startAt="4"/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membayar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biaya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sewa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gudang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/cargo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dengan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melampirkan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copy airway bill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serta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menerima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bukti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kwitansi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pembayaran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723900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eriod" startAt="4"/>
            </a:pPr>
            <a:endParaRPr kumimoji="0" 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723900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 startAt="4"/>
            </a:pP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menyerahkan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kwitansi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pembayaran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kepada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petugas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gudang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/cargo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untuk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mendapatkan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surat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jalan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dari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Kepala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Gudang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/ Cargo.</a:t>
            </a:r>
          </a:p>
          <a:p>
            <a:pPr marL="723900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eriod" startAt="4"/>
            </a:pP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574527" y="1270353"/>
            <a:ext cx="16932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2400" b="1" dirty="0"/>
              <a:t>Lanjutan ....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5438519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45889" y="1239241"/>
            <a:ext cx="16932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2400" b="1" dirty="0"/>
              <a:t>Lanjutan ....</a:t>
            </a:r>
            <a:endParaRPr lang="id-ID" sz="2400" dirty="0"/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1250212" y="1670129"/>
            <a:ext cx="7620834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723900" lvl="0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 startAt="8"/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serah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terima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jenazah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dari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Perwakilan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RI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atau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Kemenlu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kepada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BNP2TKI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sekaligus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apabila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ada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hak-hak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yang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belum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dibayar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seperti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gaji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yang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belum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dibayar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santunan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asuransi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di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luar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negeri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uang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duka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dari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pengguna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uang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duka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dari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agensi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serta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barang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bawaan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). </a:t>
            </a:r>
          </a:p>
          <a:p>
            <a:pPr marL="723900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eriod" startAt="8"/>
            </a:pPr>
            <a:endParaRPr kumimoji="0" lang="id-ID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723900" lvl="0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 startAt="8"/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Memfasilitasi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pengurusan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pendampingan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hingga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pengantaran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jenazah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PMI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daerah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asal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723900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eriod" startAt="8"/>
            </a:pPr>
            <a:endParaRPr kumimoji="0" 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723900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 startAt="8"/>
            </a:pP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serah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terima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Jenazah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dari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BNP2TKI/BP3TKI/ LP3TKI/P4TKI/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Dinas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Provinsi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/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Kabupaten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/Kota 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kepada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keluarga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460394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1183587" y="1479719"/>
            <a:ext cx="7620834" cy="25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723900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eriod" startAt="10"/>
            </a:pPr>
            <a:endParaRPr kumimoji="0" lang="id-ID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723900" lvl="3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 startAt="11"/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Pembiayaan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bagi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meninggal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dunia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di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luar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negeri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dapat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melalui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: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1363652" lvl="1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  <a:tabLst>
                <a:tab pos="809625" algn="l"/>
              </a:tabLst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Asuransi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PMI;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1363652" lvl="1" indent="-457200" algn="just" defTabSz="9144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  <a:tabLst>
                <a:tab pos="809625" algn="l"/>
              </a:tabLst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P3MI/Manning 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Agent yang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menempatkan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;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1363652" lvl="1" indent="-457200" algn="just" defTabSz="9144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  <a:tabLst>
                <a:tab pos="809625" algn="l"/>
              </a:tabLst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BNP2TKI; 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1363652" lvl="1" indent="-457200" algn="just" defTabSz="9144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  <a:tabLst>
                <a:tab pos="809625" algn="l"/>
              </a:tabLst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Instansi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/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Lembaga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lainnya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/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Pemda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setempat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445889" y="1239241"/>
            <a:ext cx="16932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2400" b="1" dirty="0"/>
              <a:t>Lanjutan ....</a:t>
            </a:r>
            <a:endParaRPr lang="id-ID" sz="2400" dirty="0"/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1332097" y="4050540"/>
            <a:ext cx="7743666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723900" marR="0" lvl="3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UcPeriod" startAt="12"/>
              <a:tabLst>
                <a:tab pos="809625" algn="l"/>
              </a:tabLst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Tindakan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yang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tidak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boleh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dilakukan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: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1363652" lvl="1" indent="-457200" defTabSz="9144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  <a:tabLst>
                <a:tab pos="809625" algn="l"/>
              </a:tabLst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meminta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/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menerima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imbalan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jasa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dari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keluarga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atas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bantuan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pengantaran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jenazah</a:t>
            </a: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Arial" pitchFamily="34" charset="0"/>
            </a:endParaRPr>
          </a:p>
          <a:p>
            <a:pPr marL="1363652" lvl="1" indent="-457200" defTabSz="9144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  <a:tabLst>
                <a:tab pos="809625" algn="l"/>
              </a:tabLst>
            </a:pPr>
            <a:endParaRPr kumimoji="0" lang="id-ID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1363652" lvl="1" indent="-457200" defTabSz="9144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  <a:tabLst>
                <a:tab pos="809625" algn="l"/>
              </a:tabLst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menunda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memperlambat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pelayanan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pengantaran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jenazah</a:t>
            </a: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5381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425803" y="1977915"/>
            <a:ext cx="7487342" cy="384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66700" lvl="3" indent="-2667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  <a:tabLst>
                <a:tab pos="1314450" algn="l"/>
              </a:tabLst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Pemulangan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jenazah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yang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meninggal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dunia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id-ID" sz="24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 DALAM NEGERI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maka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langkah-langkah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yang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dilakukan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adalah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725488" lvl="0" indent="-4572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tabLst>
                <a:tab pos="1314450" algn="l"/>
              </a:tabLst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BNP2TKI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menerima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informasi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dari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P3MI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atau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rumah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sakit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atau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keluarga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atau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dari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masyarakat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tentang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yang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meninggal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dunia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725488" lvl="0" indent="-4572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tabLst>
                <a:tab pos="1314450" algn="l"/>
              </a:tabLst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BNP2TKI/BP3TKI/LP3TKI/P4TKI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berkoordinasi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dengan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pihak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terkait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(P3MI/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Keluarga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 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/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Dinas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Provinsi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/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Kabupaten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/Kota)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untuk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penanganan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pemulangan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jenazah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daerah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asal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425803" y="1239241"/>
            <a:ext cx="1949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2800" b="1" dirty="0"/>
              <a:t>Lanjutan ....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32214787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289326" y="1647150"/>
            <a:ext cx="7499832" cy="458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725488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eriod" startAt="3"/>
              <a:tabLst>
                <a:tab pos="1314450" algn="l"/>
              </a:tabLst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pengurusan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dokumen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paspor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surat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keterangan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meninggal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dunia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dari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Rumah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sakit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rujukan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).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725488" lvl="0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 startAt="3"/>
              <a:tabLst>
                <a:tab pos="1314450" algn="l"/>
              </a:tabLst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pemulasaran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/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pemandian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jenazah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725488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eriod" startAt="3"/>
              <a:tabLst>
                <a:tab pos="1314450" algn="l"/>
              </a:tabLst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mengurus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dokumen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surat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jalan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untuk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ambulance.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725488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eriod" startAt="3"/>
              <a:tabLst>
                <a:tab pos="1314450" algn="l"/>
              </a:tabLst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fasilitasi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ambulance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oleh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BNP2TKI/BP3TKI/ LP3TKI/P4TKI /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Dinas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Provinsi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/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Kabupaten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/Kota.</a:t>
            </a:r>
          </a:p>
          <a:p>
            <a:pPr marL="725488" lvl="0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 startAt="3"/>
              <a:tabLst>
                <a:tab pos="1314450" algn="l"/>
              </a:tabLst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memfasilitasi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pendampingan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pengantaran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jenazah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daerah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asal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725488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 startAt="3"/>
              <a:tabLst>
                <a:tab pos="1314450" algn="l"/>
              </a:tabLst>
            </a:pP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serah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terima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jenazah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dari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BNP2TKI/BP3TKI/ LP3TKI/P4TKI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sekaligus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apabila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ada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barang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bawaan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santunan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asuransi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purna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uang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duka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dari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P3MI,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keluarga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instansi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terkait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di </a:t>
            </a:r>
            <a:r>
              <a:rPr lang="en-US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daerah</a:t>
            </a:r>
            <a:r>
              <a:rPr lang="en-US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lang="en-GB" sz="2400" dirty="0">
              <a:latin typeface="Calibri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453099" y="1266044"/>
            <a:ext cx="1949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2800" b="1" dirty="0"/>
              <a:t>Lanjutan ....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23267881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600390" y="1843942"/>
            <a:ext cx="7366189" cy="421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38175" lvl="0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 startAt="9"/>
              <a:tabLst>
                <a:tab pos="1314450" algn="l"/>
              </a:tabLst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Pembiayaan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bagi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meninggal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dunia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di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dalam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negeri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dapat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melalui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: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1087438" lvl="0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  <a:tabLst>
                <a:tab pos="1314450" algn="l"/>
              </a:tabLst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BPJS /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Asuransi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PMI;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1087438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/>
              <a:tabLst>
                <a:tab pos="1314450" algn="l"/>
              </a:tabLst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P3MI/Manning 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Agent yang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menempatkan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;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1087438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/>
              <a:tabLst>
                <a:tab pos="1314450" algn="l"/>
              </a:tabLst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BNP2TKI; 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1087438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/>
              <a:tabLst>
                <a:tab pos="1314450" algn="l"/>
              </a:tabLst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Instansi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/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Lembaga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lainnya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/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Pemda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setempat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.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638175" marR="0" lvl="3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eriod" startAt="10"/>
              <a:tabLst>
                <a:tab pos="1314450" algn="l"/>
              </a:tabLst>
            </a:pPr>
            <a:r>
              <a:rPr kumimoji="0" lang="id-ID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 </a:t>
            </a:r>
            <a:r>
              <a:rPr kumimoji="0" 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Tindakan</a:t>
            </a:r>
            <a:r>
              <a:rPr kumimoji="0" 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yang </a:t>
            </a:r>
            <a:r>
              <a:rPr kumimoji="0" 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tidak</a:t>
            </a:r>
            <a:r>
              <a:rPr kumimoji="0" 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boleh</a:t>
            </a:r>
            <a:r>
              <a:rPr kumimoji="0" 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dilakukan</a:t>
            </a:r>
            <a:r>
              <a:rPr kumimoji="0" 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:</a:t>
            </a:r>
            <a:endParaRPr kumimoji="0" lang="id-ID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1073150" lvl="1" indent="-446088" algn="just" defTabSz="9144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meminta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/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menerima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imbalan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jasa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dari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keluarga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atas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bantuan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pengantaran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jenazah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.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1073150" lvl="1" indent="-446088" algn="just" defTabSz="9144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menunda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memperlambat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pelayanan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pengantaran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jenazah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.</a:t>
            </a: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600390" y="1254083"/>
            <a:ext cx="1949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2800" b="1" dirty="0"/>
              <a:t>Lanjutan ....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15285120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37085" y="1321136"/>
            <a:ext cx="52595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buFont typeface="+mj-lt"/>
              <a:buAutoNum type="alphaUcPeriod" startAt="3"/>
            </a:pPr>
            <a:r>
              <a:rPr lang="id-ID" sz="3200" b="1" dirty="0">
                <a:latin typeface="Calibri" pitchFamily="34" charset="0"/>
              </a:rPr>
              <a:t>TKI Mengalami Kecelakaan</a:t>
            </a:r>
            <a:endParaRPr lang="id-ID" sz="3200" dirty="0">
              <a:latin typeface="Calibri" pitchFamily="34" charset="0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637085" y="2375934"/>
            <a:ext cx="7261255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14350" lvl="0" indent="-51435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1200150" algn="l"/>
              </a:tabLst>
            </a:pPr>
            <a:r>
              <a:rPr kumimoji="0" lang="fi-FI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Mengakibatkan cacat/sakit sehingga tidak dapat menjalankan pekerjaan lagi maka penanganannya dilakukan sesuai dengan </a:t>
            </a:r>
            <a:r>
              <a:rPr lang="id-ID" sz="24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penanganan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id-ID" sz="24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sakit</a:t>
            </a:r>
            <a:endParaRPr kumimoji="0" lang="id-ID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1200150" algn="l"/>
              </a:tabLst>
            </a:pP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514350" lvl="0" indent="-51435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1200150" algn="l"/>
              </a:tabLst>
            </a:pPr>
            <a:r>
              <a:rPr kumimoji="0" lang="fi-FI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Mengakibatkan meninggal maka penanganannya dilakukan sesuai dengan </a:t>
            </a:r>
            <a:r>
              <a:rPr kumimoji="0" lang="id-ID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penanganan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 </a:t>
            </a:r>
            <a:r>
              <a:rPr kumimoji="0" lang="id-ID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meninggal</a:t>
            </a:r>
            <a:endParaRPr kumimoji="0" lang="fi-FI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3121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63274" y="1239241"/>
            <a:ext cx="75033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UcPeriod" startAt="4"/>
            </a:pPr>
            <a:r>
              <a:rPr lang="en-US" sz="2800" b="1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lang="fi-FI" sz="2800" b="1" dirty="0">
                <a:latin typeface="Calibri" pitchFamily="34" charset="0"/>
              </a:rPr>
              <a:t> yang sakit atau meninggal ketika pulang </a:t>
            </a:r>
            <a:r>
              <a:rPr lang="id-ID" sz="2800" b="1" dirty="0">
                <a:latin typeface="Calibri" pitchFamily="34" charset="0"/>
              </a:rPr>
              <a:t>cuti atau berakhirnya Perjanjian Kerja</a:t>
            </a: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610850" y="2397940"/>
            <a:ext cx="735573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lvl="0" indent="-45720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fi-FI" sz="2400" b="0" i="0" u="none" strike="noStrike" cap="none" normalizeH="0" baseline="0" dirty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yang pulang karena cuti atau berakhirnya Perjanjian Kerja dan mengalami sakit maka penanganannya dilakukan sesuai dengan </a:t>
            </a:r>
            <a:r>
              <a:rPr lang="id-ID" sz="2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penanganan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 </a:t>
            </a:r>
            <a:r>
              <a:rPr lang="id-ID" sz="2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sakit</a:t>
            </a:r>
            <a:endParaRPr kumimoji="0" lang="id-ID" sz="2400" b="0" i="0" u="none" strike="noStrike" cap="none" normalizeH="0" baseline="0" dirty="0">
              <a:ln>
                <a:noFill/>
              </a:ln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id-ID" sz="2400" b="0" i="0" u="none" strike="noStrike" cap="none" normalizeH="0" baseline="0" dirty="0">
              <a:ln>
                <a:noFill/>
              </a:ln>
              <a:effectLst/>
              <a:latin typeface="Calibri" pitchFamily="34" charset="0"/>
              <a:cs typeface="Arial" pitchFamily="34" charset="0"/>
            </a:endParaRPr>
          </a:p>
          <a:p>
            <a:pPr marL="457200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fi-FI" sz="2400" b="0" i="0" u="none" strike="noStrike" cap="none" normalizeH="0" baseline="0" dirty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yang pulang karena cuti atau berakhirnya Perjanjian Kerja dan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fi-FI" sz="2400" b="0" i="0" u="none" strike="noStrike" cap="none" normalizeH="0" baseline="0" dirty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yang bersangkutan meninggal dunia maka penanganannya dilakukan sesuai dengan </a:t>
            </a:r>
            <a:r>
              <a:rPr lang="id-ID" sz="2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penanganan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lang="id-ID" sz="2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meninggal</a:t>
            </a:r>
            <a:endParaRPr lang="fi-FI" sz="2400" dirty="0">
              <a:latin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17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600390" y="1967052"/>
            <a:ext cx="735983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lvl="0" indent="-4572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</a:pP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fi-FI" sz="2400" b="0" i="0" u="none" strike="noStrike" cap="none" normalizeH="0" baseline="0" dirty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yang pulang cuti atau berakhirnya Perjanjian Kerja dan mengalami kecelakaan  maka penanganannya dilakukan sesuai dengan </a:t>
            </a:r>
            <a:r>
              <a:rPr lang="id-ID" sz="2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penanganan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lang="id-ID" sz="2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kecelakaan</a:t>
            </a:r>
            <a:endParaRPr kumimoji="0" lang="fi-FI" sz="2400" b="0" i="0" u="none" strike="noStrike" cap="none" normalizeH="0" baseline="0" dirty="0">
              <a:ln>
                <a:noFill/>
              </a:ln>
              <a:effectLst/>
              <a:latin typeface="Calibri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600390" y="1254083"/>
            <a:ext cx="1949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2800" b="1" dirty="0"/>
              <a:t>Lanjutan ....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5818554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760177" y="2917817"/>
            <a:ext cx="70835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1200150" algn="l"/>
              </a:tabLst>
            </a:pP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fi-FI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yang pulang karena mengalami PHK  oleh majikan/perusahaan maka BNP2TKI memfasilitasi pengurusan hak-hak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fi-FI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yang belum diterima.</a:t>
            </a:r>
            <a:endParaRPr kumimoji="0" lang="fi-FI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93958" y="1417276"/>
            <a:ext cx="740625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0238" lvl="0" indent="-630238" algn="just" defTabSz="914400" fontAlgn="base">
              <a:spcBef>
                <a:spcPct val="0"/>
              </a:spcBef>
              <a:spcAft>
                <a:spcPct val="0"/>
              </a:spcAft>
              <a:buFont typeface="+mj-lt"/>
              <a:buAutoNum type="alphaUcPeriod" startAt="5"/>
              <a:tabLst>
                <a:tab pos="1200150" algn="l"/>
              </a:tabLst>
            </a:pPr>
            <a:r>
              <a:rPr lang="fi-FI" sz="32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Pemutusan Hubungan Kerja sebelum masa Perjanjian Kerja berakhir</a:t>
            </a:r>
            <a:endParaRPr lang="id-ID" sz="3200" dirty="0">
              <a:latin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4342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707643" y="3292667"/>
            <a:ext cx="7272584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tabLst>
                <a:tab pos="1200150" algn="l"/>
              </a:tabLst>
            </a:pP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sv-SE" sz="2400" b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yang pulang karena terjadi perang, bencana alam, terjangkit wabah penyakit, deportasi dan negara penempatan tidak lagi menjamin keselamatan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sv-SE" sz="2400" b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maka pengurusan kepulangannya sampai ke daerah asal  dilakukan oleh BNP2TKI  berkoordinasi dengan Perwakilan RI/KDEI, Instansi terkait dan Pemerintah Daerah serta </a:t>
            </a:r>
            <a:r>
              <a:rPr kumimoji="0" lang="sv-SE" sz="24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P3MI</a:t>
            </a:r>
            <a:r>
              <a:rPr lang="id-ID" sz="2400" dirty="0" smtClean="0">
                <a:latin typeface="Calibri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en-US" sz="2400" b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Mekanisme</a:t>
            </a:r>
            <a:r>
              <a:rPr kumimoji="0" lang="en-US" sz="2400" b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:</a:t>
            </a:r>
            <a:endParaRPr kumimoji="0" lang="id-ID" sz="2400" b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42327" y="1435841"/>
            <a:ext cx="74379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0238" lvl="0" indent="-630238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lphaUcPeriod" startAt="6"/>
              <a:tabLst>
                <a:tab pos="1200150" algn="l"/>
              </a:tabLst>
            </a:pPr>
            <a:r>
              <a:rPr lang="en-US" sz="2800" b="1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lang="fi-FI" sz="2800" b="1" dirty="0">
                <a:latin typeface="Calibri" pitchFamily="34" charset="0"/>
              </a:rPr>
              <a:t> pulang karena terjadi perang atau bencana alam atau terjangkitnya w</a:t>
            </a:r>
            <a:r>
              <a:rPr lang="en-US" sz="2800" b="1" dirty="0">
                <a:latin typeface="Calibri" pitchFamily="34" charset="0"/>
              </a:rPr>
              <a:t>a</a:t>
            </a:r>
            <a:r>
              <a:rPr lang="fi-FI" sz="2800" b="1" dirty="0">
                <a:latin typeface="Calibri" pitchFamily="34" charset="0"/>
              </a:rPr>
              <a:t>bah penyakit di negara penempatan, </a:t>
            </a:r>
            <a:r>
              <a:rPr lang="id-ID" sz="2800" b="1" dirty="0">
                <a:latin typeface="Calibri" pitchFamily="34" charset="0"/>
              </a:rPr>
              <a:t>deportasi atau repatriasi. </a:t>
            </a:r>
            <a:endParaRPr lang="id-ID" sz="2800" dirty="0">
              <a:latin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6441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625759" y="2020818"/>
            <a:ext cx="739541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38175" lvl="0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1200150" algn="l"/>
              </a:tabLst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BNP2TKI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menyediakan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sistem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aplikasi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pelayanan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pengaduan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Bermasalah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;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Arial" pitchFamily="34" charset="0"/>
            </a:endParaRPr>
          </a:p>
          <a:p>
            <a:pPr marL="409575" marR="0" lvl="0" indent="-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1200150" algn="l"/>
              </a:tabLst>
            </a:pP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638175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1200150" algn="l"/>
              </a:tabLst>
            </a:pPr>
            <a:r>
              <a:rPr kumimoji="0" lang="id-ID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endataan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dilakukan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dengan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sistem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komputerisasi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;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Arial" pitchFamily="34" charset="0"/>
            </a:endParaRPr>
          </a:p>
          <a:p>
            <a:pPr marL="409575" marR="0" lvl="0" indent="-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1200150" algn="l"/>
              </a:tabLst>
            </a:pP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638175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1200150" algn="l"/>
              </a:tabLst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Penandatanganan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Berita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Acara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Pengaduan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;</a:t>
            </a: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Arial" pitchFamily="34" charset="0"/>
            </a:endParaRPr>
          </a:p>
          <a:p>
            <a:pPr marL="409575" marR="0" lvl="0" indent="-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1200150" algn="l"/>
              </a:tabLst>
            </a:pPr>
            <a:endParaRPr kumimoji="0" lang="id-I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638175" lvl="0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1200150" algn="l"/>
              </a:tabLst>
            </a:pP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setelah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diberikan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pelayanan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pengaduan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Bermasalah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diarahkan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menuju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Pelayanan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Bermasalah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;</a:t>
            </a: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600390" y="1254083"/>
            <a:ext cx="1949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2800" b="1" dirty="0"/>
              <a:t>Lanjutan ....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20060608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1747569" y="2964500"/>
            <a:ext cx="7328194" cy="2591442"/>
          </a:xfrm>
          <a:prstGeom prst="rect">
            <a:avLst/>
          </a:prstGeom>
        </p:spPr>
        <p:txBody>
          <a:bodyPr vert="horz" lIns="91438" tIns="45719" rIns="91438" bIns="45719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891" indent="-342891" algn="l">
              <a:lnSpc>
                <a:spcPct val="100000"/>
              </a:lnSpc>
              <a:buFont typeface="+mj-lt"/>
              <a:buAutoNum type="arabicPeriod"/>
            </a:pPr>
            <a:endParaRPr lang="id-ID" sz="2400" dirty="0">
              <a:latin typeface="+mn-lt"/>
            </a:endParaRPr>
          </a:p>
          <a:p>
            <a:pPr marL="342891" indent="-342891" algn="l">
              <a:lnSpc>
                <a:spcPct val="100000"/>
              </a:lnSpc>
              <a:buFont typeface="+mj-lt"/>
              <a:buAutoNum type="arabicPeriod"/>
            </a:pP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turun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dari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pesawat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dan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menuju</a:t>
            </a:r>
            <a:r>
              <a:rPr lang="en-US" sz="2400" dirty="0">
                <a:latin typeface="+mn-lt"/>
              </a:rPr>
              <a:t> Conveyor, </a:t>
            </a:r>
            <a:r>
              <a:rPr lang="en-US" sz="2400" dirty="0" err="1">
                <a:latin typeface="+mn-lt"/>
              </a:rPr>
              <a:t>apabila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ada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lang="en-US" sz="2400" dirty="0">
                <a:latin typeface="+mn-lt"/>
              </a:rPr>
              <a:t> yang </a:t>
            </a:r>
            <a:r>
              <a:rPr lang="en-US" sz="2400" dirty="0" err="1">
                <a:latin typeface="+mn-lt"/>
              </a:rPr>
              <a:t>mengalami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sakit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diberikan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pelayanan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oleh</a:t>
            </a:r>
            <a:r>
              <a:rPr lang="en-US" sz="2400" dirty="0">
                <a:latin typeface="+mn-lt"/>
              </a:rPr>
              <a:t> KKP </a:t>
            </a:r>
            <a:r>
              <a:rPr lang="en-US" sz="2400" dirty="0" err="1">
                <a:latin typeface="+mn-lt"/>
              </a:rPr>
              <a:t>dan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selanjutnya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dirujuk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ke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rumah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sakit</a:t>
            </a:r>
            <a:r>
              <a:rPr lang="en-US" sz="2400" dirty="0">
                <a:latin typeface="+mn-lt"/>
              </a:rPr>
              <a:t>.  </a:t>
            </a:r>
          </a:p>
          <a:p>
            <a:pPr marL="342891" indent="-342891" algn="l">
              <a:lnSpc>
                <a:spcPct val="100000"/>
              </a:lnSpc>
              <a:buFont typeface="+mj-lt"/>
              <a:buAutoNum type="arabicPeriod"/>
            </a:pPr>
            <a:endParaRPr lang="id-ID" sz="2400" dirty="0">
              <a:latin typeface="+mn-lt"/>
            </a:endParaRPr>
          </a:p>
          <a:p>
            <a:pPr marL="342891" indent="-342891" algn="l">
              <a:lnSpc>
                <a:spcPct val="100000"/>
              </a:lnSpc>
              <a:buFont typeface="+mj-lt"/>
              <a:buAutoNum type="arabicPeriod"/>
            </a:pPr>
            <a:r>
              <a:rPr lang="en-US" sz="2400" dirty="0" err="1">
                <a:latin typeface="+mn-lt"/>
              </a:rPr>
              <a:t>Bagi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lang="en-US" sz="2400" dirty="0">
                <a:latin typeface="+mn-lt"/>
              </a:rPr>
              <a:t> yang </a:t>
            </a:r>
            <a:r>
              <a:rPr lang="en-US" sz="2400" dirty="0" err="1">
                <a:latin typeface="+mn-lt"/>
              </a:rPr>
              <a:t>tidak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bermasalah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dapat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langsung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menuju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pintu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keluar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untuk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melanjutkan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perjalanan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pulang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ke</a:t>
            </a:r>
            <a:r>
              <a:rPr lang="en-US" sz="2400" dirty="0">
                <a:latin typeface="+mn-lt"/>
              </a:rPr>
              <a:t> Daerah </a:t>
            </a:r>
            <a:r>
              <a:rPr lang="en-US" sz="2400" dirty="0" err="1">
                <a:latin typeface="+mn-lt"/>
              </a:rPr>
              <a:t>Asal</a:t>
            </a:r>
            <a:r>
              <a:rPr lang="en-US" sz="2400" dirty="0">
                <a:latin typeface="+mn-lt"/>
              </a:rPr>
              <a:t>.</a:t>
            </a:r>
            <a:endParaRPr lang="id-ID" sz="2400" dirty="0">
              <a:latin typeface="+mn-lt"/>
            </a:endParaRPr>
          </a:p>
        </p:txBody>
      </p:sp>
      <p:sp>
        <p:nvSpPr>
          <p:cNvPr id="13" name="Title 3"/>
          <p:cNvSpPr txBox="1">
            <a:spLocks/>
          </p:cNvSpPr>
          <p:nvPr/>
        </p:nvSpPr>
        <p:spPr>
          <a:xfrm>
            <a:off x="1596791" y="1813489"/>
            <a:ext cx="7315199" cy="534991"/>
          </a:xfrm>
          <a:prstGeom prst="rect">
            <a:avLst/>
          </a:prstGeom>
          <a:noFill/>
        </p:spPr>
        <p:txBody>
          <a:bodyPr vert="horz" lIns="91438" tIns="45719" rIns="91438" bIns="45719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</a:pPr>
            <a:r>
              <a:rPr lang="id-ID" sz="2800" dirty="0">
                <a:latin typeface="Arial Black" panose="020B0A04020102020204" pitchFamily="34" charset="0"/>
              </a:rPr>
              <a:t>Alur Proses Penanganan PMI Bermasalah di Seluruh Debarkasi</a:t>
            </a:r>
          </a:p>
        </p:txBody>
      </p:sp>
    </p:spTree>
    <p:extLst>
      <p:ext uri="{BB962C8B-B14F-4D97-AF65-F5344CB8AC3E}">
        <p14:creationId xmlns:p14="http://schemas.microsoft.com/office/powerpoint/2010/main" val="29273486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1652035" y="2379110"/>
            <a:ext cx="7328194" cy="3588586"/>
          </a:xfrm>
          <a:prstGeom prst="rect">
            <a:avLst/>
          </a:prstGeom>
        </p:spPr>
        <p:txBody>
          <a:bodyPr vert="horz" lIns="91438" tIns="45719" rIns="91438" bIns="45719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891" indent="-342891" algn="l">
              <a:lnSpc>
                <a:spcPct val="100000"/>
              </a:lnSpc>
              <a:buFont typeface="+mj-lt"/>
              <a:buAutoNum type="arabicPeriod"/>
            </a:pPr>
            <a:endParaRPr lang="id-ID" sz="2400" dirty="0">
              <a:latin typeface="+mn-lt"/>
            </a:endParaRPr>
          </a:p>
          <a:p>
            <a:pPr marL="457200" indent="-457200" algn="l">
              <a:lnSpc>
                <a:spcPct val="100000"/>
              </a:lnSpc>
              <a:buFont typeface="+mj-lt"/>
              <a:buAutoNum type="arabicPeriod" startAt="3"/>
            </a:pPr>
            <a:r>
              <a:rPr lang="en-US" sz="2400" dirty="0" err="1">
                <a:latin typeface="+mn-lt"/>
              </a:rPr>
              <a:t>Untuk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Bermasalah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dilayani</a:t>
            </a:r>
            <a:r>
              <a:rPr lang="en-US" sz="2400" dirty="0">
                <a:latin typeface="+mn-lt"/>
              </a:rPr>
              <a:t> di Help Desk BNP2TKI di </a:t>
            </a:r>
            <a:r>
              <a:rPr lang="en-US" sz="2400" dirty="0" err="1">
                <a:latin typeface="+mn-lt"/>
              </a:rPr>
              <a:t>bandara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untuk</a:t>
            </a:r>
            <a:r>
              <a:rPr lang="en-US" sz="2400" dirty="0">
                <a:latin typeface="+mn-lt"/>
              </a:rPr>
              <a:t> di data </a:t>
            </a:r>
            <a:r>
              <a:rPr lang="en-US" sz="2400" dirty="0" err="1">
                <a:latin typeface="+mn-lt"/>
              </a:rPr>
              <a:t>permasalahannya</a:t>
            </a:r>
            <a:r>
              <a:rPr lang="en-US" sz="2400" dirty="0">
                <a:latin typeface="+mn-lt"/>
              </a:rPr>
              <a:t>, </a:t>
            </a:r>
            <a:r>
              <a:rPr lang="en-US" sz="2400" dirty="0" err="1">
                <a:latin typeface="+mn-lt"/>
              </a:rPr>
              <a:t>setelah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itu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dipulangkan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ke</a:t>
            </a:r>
            <a:r>
              <a:rPr lang="en-US" sz="2400" dirty="0">
                <a:latin typeface="+mn-lt"/>
              </a:rPr>
              <a:t> Daerah </a:t>
            </a:r>
            <a:r>
              <a:rPr lang="en-US" sz="2400" dirty="0" err="1">
                <a:latin typeface="+mn-lt"/>
              </a:rPr>
              <a:t>Asal</a:t>
            </a:r>
            <a:r>
              <a:rPr lang="en-US" sz="2400" dirty="0">
                <a:latin typeface="+mn-lt"/>
              </a:rPr>
              <a:t>, </a:t>
            </a:r>
            <a:r>
              <a:rPr lang="en-US" sz="2400" dirty="0" err="1">
                <a:latin typeface="+mn-lt"/>
              </a:rPr>
              <a:t>bilamana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perlu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dilakukan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pendampingan</a:t>
            </a:r>
            <a:r>
              <a:rPr lang="en-US" sz="2400" dirty="0">
                <a:latin typeface="+mn-lt"/>
              </a:rPr>
              <a:t>.</a:t>
            </a:r>
          </a:p>
          <a:p>
            <a:pPr marL="457200" indent="-457200" algn="l">
              <a:lnSpc>
                <a:spcPct val="100000"/>
              </a:lnSpc>
              <a:buFont typeface="+mj-lt"/>
              <a:buAutoNum type="arabicPeriod" startAt="3"/>
            </a:pPr>
            <a:endParaRPr lang="en-US" sz="2400" dirty="0">
              <a:latin typeface="+mn-lt"/>
            </a:endParaRPr>
          </a:p>
          <a:p>
            <a:pPr marL="457200" indent="-457200" algn="l">
              <a:lnSpc>
                <a:spcPct val="100000"/>
              </a:lnSpc>
              <a:buFont typeface="+mj-lt"/>
              <a:buAutoNum type="arabicPeriod" startAt="3"/>
            </a:pPr>
            <a:r>
              <a:rPr lang="en-US" sz="2400" dirty="0" err="1">
                <a:latin typeface="+mn-lt"/>
              </a:rPr>
              <a:t>Khusus</a:t>
            </a:r>
            <a:r>
              <a:rPr lang="en-US" sz="2400" dirty="0">
                <a:latin typeface="+mn-lt"/>
              </a:rPr>
              <a:t> di </a:t>
            </a:r>
            <a:r>
              <a:rPr lang="en-US" sz="2400" dirty="0" err="1">
                <a:latin typeface="+mn-lt"/>
              </a:rPr>
              <a:t>bandara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Soekarno-Hatta</a:t>
            </a:r>
            <a:r>
              <a:rPr lang="en-US" sz="2400" dirty="0">
                <a:latin typeface="+mn-lt"/>
              </a:rPr>
              <a:t>, </a:t>
            </a:r>
            <a:r>
              <a:rPr lang="en-US" sz="2400" dirty="0" err="1">
                <a:latin typeface="+mn-lt"/>
              </a:rPr>
              <a:t>dilayani</a:t>
            </a:r>
            <a:r>
              <a:rPr lang="en-US" sz="2400" dirty="0">
                <a:latin typeface="+mn-lt"/>
              </a:rPr>
              <a:t> di help desk BNP2TKI yang </a:t>
            </a:r>
            <a:r>
              <a:rPr lang="en-US" sz="2400" dirty="0" err="1">
                <a:latin typeface="+mn-lt"/>
              </a:rPr>
              <a:t>berada</a:t>
            </a:r>
            <a:r>
              <a:rPr lang="en-US" sz="2400" dirty="0">
                <a:latin typeface="+mn-lt"/>
              </a:rPr>
              <a:t> di Common Use Lounge (CUL) terminal 2D, </a:t>
            </a:r>
            <a:r>
              <a:rPr lang="en-US" sz="2400" dirty="0" err="1">
                <a:latin typeface="+mn-lt"/>
              </a:rPr>
              <a:t>bagi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lang="en-US" sz="2400" dirty="0">
                <a:latin typeface="+mn-lt"/>
              </a:rPr>
              <a:t> yang </a:t>
            </a:r>
            <a:r>
              <a:rPr lang="en-US" sz="2400" dirty="0" err="1">
                <a:latin typeface="+mn-lt"/>
              </a:rPr>
              <a:t>mengalami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sakit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dirujuk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oleh</a:t>
            </a:r>
            <a:r>
              <a:rPr lang="en-US" sz="2400" dirty="0">
                <a:latin typeface="+mn-lt"/>
              </a:rPr>
              <a:t> BNP2TKI  </a:t>
            </a:r>
            <a:r>
              <a:rPr lang="en-US" sz="2400" dirty="0" err="1">
                <a:latin typeface="+mn-lt"/>
              </a:rPr>
              <a:t>ke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Rumah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Sakit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Polri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Kramatjati</a:t>
            </a:r>
            <a:r>
              <a:rPr lang="en-US" sz="2400" dirty="0">
                <a:latin typeface="+mn-lt"/>
              </a:rPr>
              <a:t>, Jakarta </a:t>
            </a:r>
            <a:r>
              <a:rPr lang="en-US" sz="2400" dirty="0" err="1">
                <a:latin typeface="+mn-lt"/>
              </a:rPr>
              <a:t>Timur</a:t>
            </a:r>
            <a:r>
              <a:rPr lang="en-US" sz="2400" dirty="0">
                <a:latin typeface="+mn-lt"/>
              </a:rPr>
              <a:t>.</a:t>
            </a:r>
            <a:endParaRPr lang="id-ID" sz="2400" dirty="0">
              <a:latin typeface="+mn-l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600390" y="1254083"/>
            <a:ext cx="1949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2800" b="1" dirty="0"/>
              <a:t>Lanjutan ....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8253347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6" name="Title 3"/>
          <p:cNvSpPr txBox="1">
            <a:spLocks/>
          </p:cNvSpPr>
          <p:nvPr/>
        </p:nvSpPr>
        <p:spPr>
          <a:xfrm>
            <a:off x="1648549" y="1138898"/>
            <a:ext cx="7315199" cy="534991"/>
          </a:xfrm>
          <a:prstGeom prst="rect">
            <a:avLst/>
          </a:prstGeom>
          <a:noFill/>
        </p:spPr>
        <p:txBody>
          <a:bodyPr vert="horz" lIns="91438" tIns="45719" rIns="91438" bIns="45719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</a:pPr>
            <a:r>
              <a:rPr lang="id-ID" sz="1600" dirty="0">
                <a:latin typeface="Arial Black" panose="020B0A04020102020204" pitchFamily="34" charset="0"/>
              </a:rPr>
              <a:t>Alur Proses Penanganan PMI Bermasalah di Seluruh Debarkasi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436" y="1686015"/>
            <a:ext cx="5629447" cy="440719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109288" y="3433313"/>
            <a:ext cx="2877444" cy="2700844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310711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1762378" y="2494165"/>
            <a:ext cx="7381621" cy="3307923"/>
          </a:xfrm>
          <a:prstGeom prst="rect">
            <a:avLst/>
          </a:prstGeom>
        </p:spPr>
        <p:txBody>
          <a:bodyPr vert="horz" lIns="91438" tIns="45719" rIns="91438" bIns="45719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891" indent="-342891" algn="l">
              <a:lnSpc>
                <a:spcPct val="150000"/>
              </a:lnSpc>
              <a:buFont typeface="+mj-lt"/>
              <a:buAutoNum type="arabicPeriod"/>
            </a:pPr>
            <a:endParaRPr lang="id-ID" sz="2400" dirty="0">
              <a:latin typeface="+mn-lt"/>
            </a:endParaRPr>
          </a:p>
          <a:p>
            <a:pPr marL="342891" indent="-342891" algn="l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+mn-lt"/>
              </a:rPr>
              <a:t>KBRI/KJRI/KDEI </a:t>
            </a:r>
            <a:r>
              <a:rPr lang="en-US" sz="2400" dirty="0" err="1">
                <a:latin typeface="+mn-lt"/>
              </a:rPr>
              <a:t>menginformasikan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kepada</a:t>
            </a:r>
            <a:r>
              <a:rPr lang="en-US" sz="2400" dirty="0">
                <a:latin typeface="+mn-lt"/>
              </a:rPr>
              <a:t>; </a:t>
            </a:r>
            <a:r>
              <a:rPr lang="en-US" sz="2400" dirty="0" err="1">
                <a:latin typeface="+mn-lt"/>
              </a:rPr>
              <a:t>Kemenlu</a:t>
            </a:r>
            <a:r>
              <a:rPr lang="en-US" sz="2400" dirty="0">
                <a:latin typeface="+mn-lt"/>
              </a:rPr>
              <a:t> RI, </a:t>
            </a:r>
            <a:r>
              <a:rPr lang="en-US" sz="2400" dirty="0" err="1">
                <a:latin typeface="+mn-lt"/>
              </a:rPr>
              <a:t>Kem</a:t>
            </a:r>
            <a:r>
              <a:rPr lang="id-ID" sz="2400" dirty="0">
                <a:latin typeface="+mn-lt"/>
              </a:rPr>
              <a:t>e</a:t>
            </a:r>
            <a:r>
              <a:rPr lang="en-US" sz="2400" dirty="0" err="1">
                <a:latin typeface="+mn-lt"/>
              </a:rPr>
              <a:t>nakertrans</a:t>
            </a:r>
            <a:r>
              <a:rPr lang="en-US" sz="2400" dirty="0">
                <a:latin typeface="+mn-lt"/>
              </a:rPr>
              <a:t>, BNP2TKI, </a:t>
            </a:r>
            <a:r>
              <a:rPr lang="en-US" sz="2400" dirty="0" smtClean="0">
                <a:latin typeface="+mn-lt"/>
              </a:rPr>
              <a:t>P3MI </a:t>
            </a:r>
            <a:r>
              <a:rPr lang="en-US" sz="2400" dirty="0" err="1">
                <a:latin typeface="+mn-lt"/>
              </a:rPr>
              <a:t>dan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keluarga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lang="en-US" sz="2400" dirty="0">
                <a:latin typeface="+mn-lt"/>
              </a:rPr>
              <a:t>.</a:t>
            </a:r>
            <a:endParaRPr lang="id-ID" sz="2400" dirty="0">
              <a:latin typeface="+mn-lt"/>
            </a:endParaRPr>
          </a:p>
          <a:p>
            <a:pPr marL="342891" indent="-342891" algn="l">
              <a:lnSpc>
                <a:spcPct val="150000"/>
              </a:lnSpc>
              <a:buFont typeface="+mj-lt"/>
              <a:buAutoNum type="arabicPeriod"/>
            </a:pPr>
            <a:r>
              <a:rPr lang="en-US" sz="2400" dirty="0" err="1">
                <a:latin typeface="+mn-lt"/>
              </a:rPr>
              <a:t>Kemenakertrans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berkoordinasi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dengan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Kadisnaker</a:t>
            </a:r>
            <a:endParaRPr lang="id-ID" sz="2400" dirty="0">
              <a:latin typeface="+mn-lt"/>
            </a:endParaRPr>
          </a:p>
          <a:p>
            <a:pPr marL="342891" indent="-342891" algn="l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+mn-lt"/>
              </a:rPr>
              <a:t>BNP2TKI </a:t>
            </a:r>
            <a:r>
              <a:rPr lang="en-US" sz="2400" dirty="0" err="1">
                <a:latin typeface="+mn-lt"/>
              </a:rPr>
              <a:t>berkoordinasi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dengan</a:t>
            </a:r>
            <a:r>
              <a:rPr lang="en-US" sz="2400" dirty="0">
                <a:latin typeface="+mn-lt"/>
              </a:rPr>
              <a:t> BP3TKI</a:t>
            </a:r>
            <a:r>
              <a:rPr lang="id-ID" sz="2400" dirty="0">
                <a:latin typeface="+mn-lt"/>
              </a:rPr>
              <a:t>/</a:t>
            </a:r>
            <a:r>
              <a:rPr lang="en-US" sz="2400" dirty="0">
                <a:latin typeface="+mn-lt"/>
              </a:rPr>
              <a:t>LP3TKI/P4TKI.</a:t>
            </a:r>
            <a:endParaRPr lang="id-ID" sz="2400" dirty="0">
              <a:latin typeface="+mn-lt"/>
            </a:endParaRPr>
          </a:p>
          <a:p>
            <a:pPr marL="342891" indent="-342891" algn="l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+mn-lt"/>
              </a:rPr>
              <a:t>BP3TKI </a:t>
            </a:r>
            <a:r>
              <a:rPr lang="en-US" sz="2400" dirty="0" err="1">
                <a:latin typeface="+mn-lt"/>
              </a:rPr>
              <a:t>berkoordinasi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dengan</a:t>
            </a:r>
            <a:r>
              <a:rPr lang="en-US" sz="2400" dirty="0">
                <a:latin typeface="+mn-lt"/>
              </a:rPr>
              <a:t> LP3TKI</a:t>
            </a:r>
            <a:r>
              <a:rPr lang="id-ID" sz="2400" dirty="0">
                <a:latin typeface="+mn-lt"/>
              </a:rPr>
              <a:t>.</a:t>
            </a:r>
          </a:p>
          <a:p>
            <a:pPr marL="342891" indent="-342891" algn="l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+mn-lt"/>
              </a:rPr>
              <a:t>LP3TKI </a:t>
            </a:r>
            <a:r>
              <a:rPr lang="en-US" sz="2400" dirty="0" err="1">
                <a:latin typeface="+mn-lt"/>
              </a:rPr>
              <a:t>berkoordinasi</a:t>
            </a:r>
            <a:r>
              <a:rPr lang="en-US" sz="2400" dirty="0">
                <a:latin typeface="+mn-lt"/>
              </a:rPr>
              <a:t> P4TKI.</a:t>
            </a:r>
            <a:endParaRPr lang="id-ID" sz="2400" dirty="0">
              <a:latin typeface="+mn-lt"/>
            </a:endParaRPr>
          </a:p>
        </p:txBody>
      </p:sp>
      <p:sp>
        <p:nvSpPr>
          <p:cNvPr id="13" name="Title 3"/>
          <p:cNvSpPr txBox="1">
            <a:spLocks/>
          </p:cNvSpPr>
          <p:nvPr/>
        </p:nvSpPr>
        <p:spPr>
          <a:xfrm>
            <a:off x="1992573" y="1549676"/>
            <a:ext cx="6429796" cy="812088"/>
          </a:xfrm>
          <a:prstGeom prst="rect">
            <a:avLst/>
          </a:prstGeom>
          <a:noFill/>
        </p:spPr>
        <p:txBody>
          <a:bodyPr vert="horz" lIns="91438" tIns="45719" rIns="91438" bIns="45719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</a:pPr>
            <a:r>
              <a:rPr lang="id-ID" sz="3600" b="1" dirty="0">
                <a:latin typeface="+mn-lt"/>
              </a:rPr>
              <a:t>Alur Informasi Kepulangan Jenazah </a:t>
            </a:r>
            <a:r>
              <a:rPr lang="en-US" sz="3600" b="1" dirty="0">
                <a:latin typeface="+mn-lt"/>
                <a:ea typeface="Calibri" pitchFamily="34" charset="0"/>
                <a:cs typeface="Arial" pitchFamily="34" charset="0"/>
              </a:rPr>
              <a:t>PMI</a:t>
            </a:r>
            <a:r>
              <a:rPr lang="id-ID" sz="3600" b="1" dirty="0">
                <a:latin typeface="+mn-lt"/>
              </a:rPr>
              <a:t> dari Luar Negeri</a:t>
            </a:r>
          </a:p>
        </p:txBody>
      </p:sp>
    </p:spTree>
    <p:extLst>
      <p:ext uri="{BB962C8B-B14F-4D97-AF65-F5344CB8AC3E}">
        <p14:creationId xmlns:p14="http://schemas.microsoft.com/office/powerpoint/2010/main" val="30748888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3889614" y="504163"/>
            <a:ext cx="5186149" cy="9131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PELAYANAN KEPULANGAN</a:t>
            </a:r>
            <a:r>
              <a:rPr lang="en-GB" sz="2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PEKERJA MIGRAN 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INDONESIA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(PMI) BERMASALAH 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1653197" y="2025324"/>
            <a:ext cx="7313384" cy="3967531"/>
          </a:xfrm>
          <a:prstGeom prst="rect">
            <a:avLst/>
          </a:prstGeom>
        </p:spPr>
        <p:txBody>
          <a:bodyPr vert="horz" lIns="91438" tIns="45719" rIns="91438" bIns="45719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50000"/>
              </a:lnSpc>
              <a:buFont typeface="+mj-lt"/>
              <a:buAutoNum type="arabicPeriod" startAt="6"/>
            </a:pPr>
            <a:r>
              <a:rPr lang="en-US" sz="2400" dirty="0">
                <a:latin typeface="+mn-lt"/>
              </a:rPr>
              <a:t>P4TKI  </a:t>
            </a:r>
            <a:r>
              <a:rPr lang="en-US" sz="2400" dirty="0" err="1">
                <a:latin typeface="+mn-lt"/>
              </a:rPr>
              <a:t>berkoordinasi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dengan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pihak-pihak</a:t>
            </a:r>
            <a:r>
              <a:rPr lang="en-US" sz="2400" dirty="0">
                <a:latin typeface="+mn-lt"/>
              </a:rPr>
              <a:t> yang </a:t>
            </a:r>
            <a:r>
              <a:rPr lang="en-US" sz="2400" dirty="0" err="1">
                <a:latin typeface="+mn-lt"/>
              </a:rPr>
              <a:t>terkait</a:t>
            </a:r>
            <a:r>
              <a:rPr lang="en-US" sz="2400" dirty="0">
                <a:latin typeface="+mn-lt"/>
              </a:rPr>
              <a:t>.</a:t>
            </a:r>
            <a:endParaRPr lang="id-ID" sz="2400" dirty="0">
              <a:latin typeface="+mn-lt"/>
            </a:endParaRPr>
          </a:p>
          <a:p>
            <a:pPr marL="457200" indent="-457200" algn="l">
              <a:lnSpc>
                <a:spcPct val="150000"/>
              </a:lnSpc>
              <a:buFont typeface="+mj-lt"/>
              <a:buAutoNum type="arabicPeriod" startAt="6"/>
            </a:pPr>
            <a:r>
              <a:rPr lang="en-US" sz="2400" dirty="0" smtClean="0">
                <a:latin typeface="+mn-lt"/>
              </a:rPr>
              <a:t>P3MI </a:t>
            </a:r>
            <a:r>
              <a:rPr lang="en-US" sz="2400" dirty="0" err="1">
                <a:latin typeface="+mn-lt"/>
              </a:rPr>
              <a:t>membantu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mengurus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kepulangan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jenazah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dengan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menghubungi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pihak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keluarga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dan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berkoordinasi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dengan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lintas</a:t>
            </a:r>
            <a:r>
              <a:rPr lang="en-US" sz="2400" dirty="0">
                <a:latin typeface="+mn-lt"/>
              </a:rPr>
              <a:t> se</a:t>
            </a:r>
            <a:r>
              <a:rPr lang="id-ID" sz="2400" dirty="0">
                <a:latin typeface="+mn-lt"/>
              </a:rPr>
              <a:t>k</a:t>
            </a:r>
            <a:r>
              <a:rPr lang="en-US" sz="2400" dirty="0">
                <a:latin typeface="+mn-lt"/>
              </a:rPr>
              <a:t>tor </a:t>
            </a:r>
            <a:r>
              <a:rPr lang="en-US" sz="2400" dirty="0" err="1">
                <a:latin typeface="+mn-lt"/>
              </a:rPr>
              <a:t>terkait</a:t>
            </a:r>
            <a:r>
              <a:rPr lang="en-US" sz="2400" dirty="0">
                <a:latin typeface="+mn-lt"/>
              </a:rPr>
              <a:t>.</a:t>
            </a:r>
            <a:endParaRPr lang="id-ID" sz="2400" dirty="0">
              <a:latin typeface="+mn-lt"/>
            </a:endParaRPr>
          </a:p>
          <a:p>
            <a:pPr marL="457200" indent="-457200" algn="l">
              <a:lnSpc>
                <a:spcPct val="150000"/>
              </a:lnSpc>
              <a:buFont typeface="+mj-lt"/>
              <a:buAutoNum type="arabicPeriod" startAt="6"/>
            </a:pPr>
            <a:r>
              <a:rPr lang="en-US" sz="2400" dirty="0" err="1">
                <a:latin typeface="+mn-lt"/>
              </a:rPr>
              <a:t>Keluarga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>
                <a:latin typeface="Calibri" pitchFamily="34" charset="0"/>
                <a:ea typeface="Calibri" pitchFamily="34" charset="0"/>
                <a:cs typeface="Arial" pitchFamily="34" charset="0"/>
              </a:rPr>
              <a:t>PMI</a:t>
            </a:r>
            <a:r>
              <a:rPr lang="en-US" sz="2400" dirty="0">
                <a:latin typeface="+mn-lt"/>
              </a:rPr>
              <a:t>, </a:t>
            </a:r>
            <a:r>
              <a:rPr lang="en-US" sz="2400" dirty="0" err="1">
                <a:latin typeface="+mn-lt"/>
              </a:rPr>
              <a:t>membuat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surat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pernyataan</a:t>
            </a:r>
            <a:r>
              <a:rPr lang="en-US" sz="2400" dirty="0">
                <a:latin typeface="+mn-lt"/>
              </a:rPr>
              <a:t>/a</a:t>
            </a:r>
            <a:r>
              <a:rPr lang="id-ID" sz="2400" dirty="0">
                <a:latin typeface="+mn-lt"/>
              </a:rPr>
              <a:t>hli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waris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untuk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dimakamkan</a:t>
            </a:r>
            <a:r>
              <a:rPr lang="en-US" sz="2400" dirty="0">
                <a:latin typeface="+mn-lt"/>
              </a:rPr>
              <a:t> di </a:t>
            </a:r>
            <a:r>
              <a:rPr lang="en-US" sz="2400" dirty="0" err="1">
                <a:latin typeface="+mn-lt"/>
              </a:rPr>
              <a:t>Luar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Negeri</a:t>
            </a:r>
            <a:r>
              <a:rPr lang="en-US" sz="2400" dirty="0">
                <a:latin typeface="+mn-lt"/>
              </a:rPr>
              <a:t>/di Indonesia </a:t>
            </a:r>
            <a:r>
              <a:rPr lang="en-US" sz="2400" dirty="0" err="1">
                <a:latin typeface="+mn-lt"/>
              </a:rPr>
              <a:t>serta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membuat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surat</a:t>
            </a:r>
            <a:r>
              <a:rPr lang="en-US" sz="2400" dirty="0">
                <a:latin typeface="+mn-lt"/>
              </a:rPr>
              <a:t>.</a:t>
            </a:r>
            <a:endParaRPr lang="id-ID" sz="2400" dirty="0">
              <a:latin typeface="+mn-lt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600390" y="1254083"/>
            <a:ext cx="1949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2800" b="1" dirty="0"/>
              <a:t>Lanjutan ....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20445529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926" y="5550690"/>
            <a:ext cx="449242" cy="4550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776" y="5550690"/>
            <a:ext cx="445587" cy="4540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797" y="4965128"/>
            <a:ext cx="554330" cy="57630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4005748" y="5085591"/>
            <a:ext cx="18187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1600" b="1" dirty="0"/>
              <a:t>www.bnp2tki.go.id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7624" y="4981235"/>
            <a:ext cx="424459" cy="44291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6832083" y="5085591"/>
            <a:ext cx="215847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1600" b="1" dirty="0"/>
              <a:t>Facebook.com/bnpptki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610438" y="5613894"/>
            <a:ext cx="11256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1600" b="1" dirty="0"/>
              <a:t>@bnp2tki_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494666" y="5583997"/>
            <a:ext cx="102303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1600" b="1" dirty="0"/>
              <a:t>@bnp2tki</a:t>
            </a:r>
          </a:p>
        </p:txBody>
      </p:sp>
      <p:graphicFrame>
        <p:nvGraphicFramePr>
          <p:cNvPr id="19" name="Object 18"/>
          <p:cNvGraphicFramePr>
            <a:graphicFrameLocks noChangeAspect="1"/>
          </p:cNvGraphicFramePr>
          <p:nvPr>
            <p:extLst/>
          </p:nvPr>
        </p:nvGraphicFramePr>
        <p:xfrm>
          <a:off x="6266921" y="5622874"/>
          <a:ext cx="516998" cy="3927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9" name="CorelDRAW" r:id="rId8" imgW="305989" imgH="226278" progId="CorelDraw.Graphic.17">
                  <p:embed/>
                </p:oleObj>
              </mc:Choice>
              <mc:Fallback>
                <p:oleObj name="CorelDRAW" r:id="rId8" imgW="305989" imgH="226278" progId="CorelDraw.Graphic.17">
                  <p:embed/>
                  <p:pic>
                    <p:nvPicPr>
                      <p:cNvPr id="19" name="Object 1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266921" y="5622874"/>
                        <a:ext cx="516998" cy="39277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19"/>
          <p:cNvSpPr/>
          <p:nvPr/>
        </p:nvSpPr>
        <p:spPr>
          <a:xfrm>
            <a:off x="6777443" y="5691507"/>
            <a:ext cx="9156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/>
              <a:t>BNP2TKI</a:t>
            </a:r>
            <a:endParaRPr lang="id-ID" sz="1600" b="1" dirty="0"/>
          </a:p>
        </p:txBody>
      </p:sp>
      <p:sp>
        <p:nvSpPr>
          <p:cNvPr id="21" name="Rectangle 20"/>
          <p:cNvSpPr/>
          <p:nvPr/>
        </p:nvSpPr>
        <p:spPr>
          <a:xfrm>
            <a:off x="3807725" y="733339"/>
            <a:ext cx="53362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3600" b="1" dirty="0">
                <a:solidFill>
                  <a:schemeClr val="bg1"/>
                </a:solidFill>
              </a:rPr>
              <a:t>INFORMASI &amp; KONSULTASI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466009" y="1646775"/>
            <a:ext cx="7677991" cy="3337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55600" indent="-355600" algn="just" eaLnBrk="0" hangingPunct="0">
              <a:lnSpc>
                <a:spcPct val="80000"/>
              </a:lnSpc>
              <a:buFont typeface="Wingdings" pitchFamily="2" charset="2"/>
              <a:buChar char="§"/>
              <a:tabLst>
                <a:tab pos="355600" algn="l"/>
              </a:tabLst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Call Center BNP2TKI:</a:t>
            </a:r>
          </a:p>
          <a:p>
            <a:pPr marL="457200" indent="-168275" algn="just" eaLnBrk="0" hangingPunct="0">
              <a:lnSpc>
                <a:spcPct val="80000"/>
              </a:lnSpc>
              <a:buFont typeface="Arial" panose="020B0604020202020204"/>
              <a:buChar char="•"/>
              <a:tabLst>
                <a:tab pos="457200" algn="l"/>
              </a:tabLst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Telpon dari Dalam Negeri : </a:t>
            </a:r>
            <a:r>
              <a:rPr lang="id-ID" sz="28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0 800 1000</a:t>
            </a: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  (24 jam, bebas pulsa)</a:t>
            </a:r>
          </a:p>
          <a:p>
            <a:pPr marL="457200" indent="-168275" algn="just" eaLnBrk="0" hangingPunct="0">
              <a:lnSpc>
                <a:spcPct val="80000"/>
              </a:lnSpc>
              <a:buFont typeface="Arial" panose="020B0604020202020204"/>
              <a:buChar char="•"/>
              <a:tabLst>
                <a:tab pos="457200" algn="l"/>
              </a:tabLst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Telpon dari Luar Negeri :  +62 21 29244800</a:t>
            </a:r>
          </a:p>
          <a:p>
            <a:pPr marL="355600" indent="-355600" algn="just" eaLnBrk="0" hangingPunct="0">
              <a:defRPr/>
            </a:pPr>
            <a:endParaRPr lang="id-ID" sz="800" b="1" dirty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Faksimili  : +62 21 2924 4810 – 11</a:t>
            </a:r>
            <a:endParaRPr lang="id-ID" sz="800" b="1" dirty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Email  : </a:t>
            </a: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  <a:hlinkClick r:id="rId10"/>
              </a:rPr>
              <a:t>halotki@bnp2tki.go.id</a:t>
            </a:r>
            <a:endParaRPr lang="id-ID" sz="2000" b="1" dirty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en-GB" sz="2000" b="1" dirty="0" err="1">
                <a:solidFill>
                  <a:schemeClr val="tx1"/>
                </a:solidFill>
              </a:rPr>
              <a:t>Aplikasi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berbasis</a:t>
            </a:r>
            <a:r>
              <a:rPr lang="en-GB" sz="2000" b="1" dirty="0">
                <a:solidFill>
                  <a:schemeClr val="tx1"/>
                </a:solidFill>
              </a:rPr>
              <a:t> android </a:t>
            </a:r>
            <a:r>
              <a:rPr lang="en-GB" sz="2000" b="1" dirty="0" err="1">
                <a:solidFill>
                  <a:schemeClr val="tx1"/>
                </a:solidFill>
              </a:rPr>
              <a:t>untuk</a:t>
            </a:r>
            <a:r>
              <a:rPr lang="en-GB" sz="2000" b="1" dirty="0">
                <a:solidFill>
                  <a:schemeClr val="tx1"/>
                </a:solidFill>
              </a:rPr>
              <a:t> e-</a:t>
            </a:r>
            <a:r>
              <a:rPr lang="en-GB" sz="2000" b="1" dirty="0" err="1">
                <a:solidFill>
                  <a:schemeClr val="tx1"/>
                </a:solidFill>
              </a:rPr>
              <a:t>Pengaduan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dan</a:t>
            </a:r>
            <a:r>
              <a:rPr lang="en-GB" sz="2000" b="1" dirty="0">
                <a:solidFill>
                  <a:schemeClr val="tx1"/>
                </a:solidFill>
              </a:rPr>
              <a:t> Early Warning System  (EWS)</a:t>
            </a:r>
            <a:endParaRPr lang="id-ID" sz="800" b="1" dirty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Surat menyurat</a:t>
            </a:r>
            <a:r>
              <a:rPr lang="en-US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, BNP2TKI</a:t>
            </a: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 : Jl.  MT. Haryono Kav. 52, Pancoran-Jakarta Selatan 12770</a:t>
            </a:r>
            <a:endParaRPr lang="id-ID" sz="800" b="1" dirty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chemeClr val="tx1"/>
                </a:solidFill>
                <a:cs typeface="Arial" pitchFamily="34" charset="0"/>
              </a:rPr>
              <a:t>BP3TKI</a:t>
            </a:r>
            <a:r>
              <a:rPr lang="en-GB" sz="2000" b="1" dirty="0">
                <a:solidFill>
                  <a:schemeClr val="tx1"/>
                </a:solidFill>
              </a:rPr>
              <a:t>/</a:t>
            </a:r>
            <a:r>
              <a:rPr lang="id-ID" sz="2000" b="1" dirty="0">
                <a:solidFill>
                  <a:schemeClr val="tx1"/>
                </a:solidFill>
              </a:rPr>
              <a:t> LP3TKI/ P4TKI/ LTSP</a:t>
            </a:r>
            <a:endParaRPr lang="id-ID" sz="2000" b="1" dirty="0">
              <a:solidFill>
                <a:schemeClr val="tx1"/>
              </a:solidFill>
              <a:cs typeface="Arial" pitchFamily="34" charset="0"/>
            </a:endParaRPr>
          </a:p>
          <a:p>
            <a:pPr algn="ctr">
              <a:defRPr/>
            </a:pPr>
            <a:endParaRPr lang="id-ID" sz="2000" b="1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494787" y="4981235"/>
            <a:ext cx="18742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id-ID" b="1" dirty="0">
                <a:cs typeface="Arial" pitchFamily="34" charset="0"/>
              </a:rPr>
              <a:t>Media Sosial :</a:t>
            </a:r>
          </a:p>
        </p:txBody>
      </p:sp>
    </p:spTree>
    <p:extLst>
      <p:ext uri="{BB962C8B-B14F-4D97-AF65-F5344CB8AC3E}">
        <p14:creationId xmlns:p14="http://schemas.microsoft.com/office/powerpoint/2010/main" val="31745268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1646022" y="1820940"/>
            <a:ext cx="7668058" cy="2793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0D0D0D"/>
              </a:buClr>
              <a:buSzPct val="95000"/>
              <a:buFont typeface="Wingdings" pitchFamily="2" charset="2"/>
              <a:buChar char="ü"/>
            </a:pPr>
            <a:r>
              <a:rPr lang="fi-FI" sz="2400" b="1" dirty="0">
                <a:latin typeface="Levenim MT" pitchFamily="2" charset="-79"/>
                <a:cs typeface="Levenim MT" pitchFamily="2" charset="-79"/>
              </a:rPr>
              <a:t>Sistem Pelayanan Penempatan Tenaga Kerja Indonesia (SISKOTKLN) </a:t>
            </a:r>
            <a:r>
              <a:rPr lang="fi-FI" sz="2400" b="1" i="1" dirty="0">
                <a:solidFill>
                  <a:srgbClr val="C00000"/>
                </a:solidFill>
                <a:latin typeface="Levenim MT" pitchFamily="2" charset="-79"/>
                <a:cs typeface="Levenim MT" pitchFamily="2" charset="-79"/>
                <a:hlinkClick r:id="rId3"/>
              </a:rPr>
              <a:t>http://siskotkln.bnp2tki.go.id</a:t>
            </a:r>
            <a:endParaRPr lang="fi-FI" sz="2400" b="1" i="1" dirty="0">
              <a:solidFill>
                <a:srgbClr val="C00000"/>
              </a:solidFill>
              <a:latin typeface="Levenim MT" pitchFamily="2" charset="-79"/>
              <a:cs typeface="Levenim MT" pitchFamily="2" charset="-79"/>
            </a:endParaRPr>
          </a:p>
          <a:p>
            <a:pPr marL="273050" indent="-273050" eaLnBrk="0" hangingPunct="0">
              <a:spcBef>
                <a:spcPct val="20000"/>
              </a:spcBef>
              <a:buClr>
                <a:srgbClr val="0D0D0D"/>
              </a:buClr>
              <a:buSzPct val="95000"/>
              <a:buFont typeface="Wingdings" pitchFamily="2" charset="2"/>
              <a:buChar char="ü"/>
            </a:pPr>
            <a:endParaRPr lang="fi-FI" sz="1000" b="1" i="1" dirty="0">
              <a:solidFill>
                <a:srgbClr val="C00000"/>
              </a:solidFill>
              <a:latin typeface="Levenim MT" pitchFamily="2" charset="-79"/>
              <a:cs typeface="Levenim MT" pitchFamily="2" charset="-79"/>
            </a:endParaRPr>
          </a:p>
          <a:p>
            <a:pPr marL="273050" indent="-273050">
              <a:spcBef>
                <a:spcPct val="20000"/>
              </a:spcBef>
              <a:buClr>
                <a:srgbClr val="0D0D0D"/>
              </a:buClr>
              <a:buSzPct val="95000"/>
              <a:buFont typeface="Wingdings" pitchFamily="2" charset="2"/>
              <a:buChar char="ü"/>
            </a:pPr>
            <a:r>
              <a:rPr lang="fi-FI" sz="2400" b="1" dirty="0">
                <a:latin typeface="Levenim MT" pitchFamily="2" charset="-79"/>
                <a:cs typeface="Levenim MT" pitchFamily="2" charset="-79"/>
              </a:rPr>
              <a:t>Sistem Pelayanan Pengaduan </a:t>
            </a:r>
            <a:r>
              <a:rPr lang="en-GB" sz="2400" b="1" dirty="0"/>
              <a:t>PMI</a:t>
            </a:r>
            <a:r>
              <a:rPr lang="fi-FI" sz="2400" b="1" dirty="0">
                <a:latin typeface="Levenim MT" pitchFamily="2" charset="-79"/>
                <a:cs typeface="Levenim MT" pitchFamily="2" charset="-79"/>
              </a:rPr>
              <a:t> (Crisis Center) </a:t>
            </a:r>
            <a:r>
              <a:rPr lang="fi-FI" sz="2400" b="1" i="1" dirty="0">
                <a:solidFill>
                  <a:srgbClr val="C00000"/>
                </a:solidFill>
                <a:latin typeface="Levenim MT" pitchFamily="2" charset="-79"/>
                <a:cs typeface="Levenim MT" pitchFamily="2" charset="-79"/>
              </a:rPr>
              <a:t>http://halotki.bnp2tki.go.id </a:t>
            </a:r>
          </a:p>
          <a:p>
            <a:pPr marL="273050" indent="-273050">
              <a:spcBef>
                <a:spcPct val="20000"/>
              </a:spcBef>
              <a:buClr>
                <a:srgbClr val="0D0D0D"/>
              </a:buClr>
              <a:buSzPct val="95000"/>
              <a:buFont typeface="Wingdings" pitchFamily="2" charset="2"/>
              <a:buChar char="ü"/>
            </a:pPr>
            <a:endParaRPr lang="fi-FI" sz="1000" b="1" i="1" dirty="0">
              <a:solidFill>
                <a:srgbClr val="C00000"/>
              </a:solidFill>
              <a:latin typeface="Levenim MT" pitchFamily="2" charset="-79"/>
              <a:cs typeface="Levenim MT" pitchFamily="2" charset="-79"/>
            </a:endParaRPr>
          </a:p>
          <a:p>
            <a:pPr marL="273050" indent="-273050" eaLnBrk="0" hangingPunct="0">
              <a:spcBef>
                <a:spcPct val="20000"/>
              </a:spcBef>
              <a:buClr>
                <a:srgbClr val="0D0D0D"/>
              </a:buClr>
              <a:buSzPct val="95000"/>
              <a:buFont typeface="Wingdings" pitchFamily="2" charset="2"/>
              <a:buChar char="ü"/>
            </a:pPr>
            <a:r>
              <a:rPr lang="fi-FI" sz="2400" b="1" dirty="0">
                <a:latin typeface="Levenim MT" pitchFamily="2" charset="-79"/>
                <a:cs typeface="Levenim MT" pitchFamily="2" charset="-79"/>
              </a:rPr>
              <a:t>Sistem Informasi Pasar Kerja Luar Negeri ( Pendaftaran Pencaker Online) </a:t>
            </a:r>
            <a:r>
              <a:rPr lang="fi-FI" sz="2400" b="1" i="1" dirty="0">
                <a:solidFill>
                  <a:srgbClr val="C00000"/>
                </a:solidFill>
                <a:latin typeface="Levenim MT" pitchFamily="2" charset="-79"/>
                <a:cs typeface="Levenim MT" pitchFamily="2" charset="-79"/>
              </a:rPr>
              <a:t>http://jobsinfo.bnp2tki.go.id</a:t>
            </a:r>
            <a:r>
              <a:rPr lang="fi-FI" sz="2400" b="1" i="1" dirty="0">
                <a:latin typeface="Levenim MT" pitchFamily="2" charset="-79"/>
                <a:cs typeface="Levenim MT" pitchFamily="2" charset="-79"/>
              </a:rPr>
              <a:t>    </a:t>
            </a:r>
            <a:endParaRPr lang="fi-FI" sz="2000" b="1" dirty="0">
              <a:solidFill>
                <a:srgbClr val="C00000"/>
              </a:solidFill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493827" y="422275"/>
            <a:ext cx="532262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 algn="r" eaLnBrk="0" hangingPunct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fi-FI" sz="2400" b="1" dirty="0">
                <a:solidFill>
                  <a:schemeClr val="bg1"/>
                </a:solidFill>
                <a:latin typeface="Levenim MT" pitchFamily="2" charset="-79"/>
                <a:cs typeface="Levenim MT" pitchFamily="2" charset="-79"/>
              </a:rPr>
              <a:t>Sistem yang sudah dikembangkan </a:t>
            </a:r>
            <a:r>
              <a:rPr lang="id-ID" sz="2400" b="1" dirty="0">
                <a:solidFill>
                  <a:schemeClr val="bg1"/>
                </a:solidFill>
                <a:latin typeface="Levenim MT" pitchFamily="2" charset="-79"/>
                <a:cs typeface="Levenim MT" pitchFamily="2" charset="-79"/>
              </a:rPr>
              <a:t>oleh </a:t>
            </a:r>
            <a:r>
              <a:rPr lang="fi-FI" sz="2400" b="1" dirty="0">
                <a:solidFill>
                  <a:schemeClr val="bg1"/>
                </a:solidFill>
                <a:latin typeface="Levenim MT" pitchFamily="2" charset="-79"/>
                <a:cs typeface="Levenim MT" pitchFamily="2" charset="-79"/>
              </a:rPr>
              <a:t>BNP2TKI</a:t>
            </a:r>
            <a:r>
              <a:rPr lang="id-ID" sz="2400" b="1" dirty="0">
                <a:solidFill>
                  <a:schemeClr val="bg1"/>
                </a:solidFill>
                <a:latin typeface="Levenim MT" pitchFamily="2" charset="-79"/>
                <a:cs typeface="Levenim MT" pitchFamily="2" charset="-79"/>
              </a:rPr>
              <a:t> :</a:t>
            </a:r>
            <a:endParaRPr lang="fi-FI" sz="2400" b="1" dirty="0">
              <a:solidFill>
                <a:schemeClr val="bg1"/>
              </a:solidFill>
              <a:latin typeface="Levenim MT" pitchFamily="2" charset="-79"/>
              <a:cs typeface="Levenim MT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0211311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6515964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KERJASAMA LUAR NEGERI DAN PROMOSI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45" y="6475020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522"/>
            <a:ext cx="9144000" cy="6854956"/>
            <a:chOff x="0" y="1522"/>
            <a:chExt cx="9144000" cy="6854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22"/>
              <a:ext cx="9144000" cy="685495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80051" y="107950"/>
              <a:ext cx="1841500" cy="628650"/>
            </a:xfrm>
            <a:prstGeom prst="rect">
              <a:avLst/>
            </a:prstGeom>
            <a:solidFill>
              <a:srgbClr val="F19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31184" y="6487146"/>
            <a:ext cx="607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DEPUTI BIDANG PERLINDUNGAN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962026" y="1270236"/>
            <a:ext cx="8181975" cy="4914900"/>
            <a:chOff x="962026" y="1270236"/>
            <a:chExt cx="8181975" cy="4914900"/>
          </a:xfrm>
        </p:grpSpPr>
        <p:sp>
          <p:nvSpPr>
            <p:cNvPr id="13" name="Rectangle 12"/>
            <p:cNvSpPr/>
            <p:nvPr/>
          </p:nvSpPr>
          <p:spPr>
            <a:xfrm>
              <a:off x="1360967" y="1270236"/>
              <a:ext cx="7783034" cy="49149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962026" y="2425700"/>
              <a:ext cx="571499" cy="971550"/>
            </a:xfrm>
            <a:prstGeom prst="rect">
              <a:avLst/>
            </a:prstGeom>
            <a:solidFill>
              <a:srgbClr val="F5C3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012826" y="3924300"/>
              <a:ext cx="571499" cy="596900"/>
            </a:xfrm>
            <a:prstGeom prst="rect">
              <a:avLst/>
            </a:prstGeom>
            <a:solidFill>
              <a:srgbClr val="EA5B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6270" y="2434487"/>
              <a:ext cx="7184095" cy="25289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11212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959</TotalTime>
  <Words>2140</Words>
  <Application>Microsoft Office PowerPoint</Application>
  <PresentationFormat>On-screen Show (4:3)</PresentationFormat>
  <Paragraphs>279</Paragraphs>
  <Slides>31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0" baseType="lpstr">
      <vt:lpstr>Arial</vt:lpstr>
      <vt:lpstr>Arial Black</vt:lpstr>
      <vt:lpstr>Calibri</vt:lpstr>
      <vt:lpstr>Calibri Light</vt:lpstr>
      <vt:lpstr>Levenim MT</vt:lpstr>
      <vt:lpstr>Times New Roman</vt:lpstr>
      <vt:lpstr>Wingdings</vt:lpstr>
      <vt:lpstr>Office Theme</vt:lpstr>
      <vt:lpstr>CorelDRAW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ismail - [2010]</dc:creator>
  <cp:lastModifiedBy>ismail - [2010]</cp:lastModifiedBy>
  <cp:revision>70</cp:revision>
  <cp:lastPrinted>2018-03-12T03:08:01Z</cp:lastPrinted>
  <dcterms:created xsi:type="dcterms:W3CDTF">2018-01-30T05:16:14Z</dcterms:created>
  <dcterms:modified xsi:type="dcterms:W3CDTF">2018-04-09T07:36:17Z</dcterms:modified>
</cp:coreProperties>
</file>