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98" r:id="rId2"/>
    <p:sldId id="299" r:id="rId3"/>
    <p:sldId id="272" r:id="rId4"/>
    <p:sldId id="271" r:id="rId5"/>
    <p:sldId id="274" r:id="rId6"/>
    <p:sldId id="275" r:id="rId7"/>
    <p:sldId id="287" r:id="rId8"/>
    <p:sldId id="286" r:id="rId9"/>
    <p:sldId id="257" r:id="rId10"/>
    <p:sldId id="258" r:id="rId11"/>
    <p:sldId id="294" r:id="rId12"/>
    <p:sldId id="297" r:id="rId13"/>
    <p:sldId id="290" r:id="rId14"/>
    <p:sldId id="292" r:id="rId15"/>
    <p:sldId id="288" r:id="rId16"/>
    <p:sldId id="289" r:id="rId17"/>
    <p:sldId id="300" r:id="rId18"/>
    <p:sldId id="265" r:id="rId1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p:scale>
          <a:sx n="76" d="100"/>
          <a:sy n="76" d="100"/>
        </p:scale>
        <p:origin x="-1050" y="-3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A8C546-6E90-4E9F-AA5D-4B4E1BBB5FC4}" type="datetimeFigureOut">
              <a:rPr lang="id-ID" smtClean="0"/>
              <a:pPr/>
              <a:t>19/02/2019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181045-D526-4ED8-BDBE-FCE54166492F}" type="slidenum">
              <a:rPr lang="id-ID" smtClean="0"/>
              <a:pPr/>
              <a:t>‹#›</a:t>
            </a:fld>
            <a:endParaRPr lang="id-ID"/>
          </a:p>
        </p:txBody>
      </p:sp>
    </p:spTree>
    <p:extLst>
      <p:ext uri="{BB962C8B-B14F-4D97-AF65-F5344CB8AC3E}">
        <p14:creationId xmlns:p14="http://schemas.microsoft.com/office/powerpoint/2010/main" val="1687816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xfrm>
            <a:off x="102736" y="683773"/>
            <a:ext cx="6649367" cy="3429000"/>
          </a:xfrm>
          <a:ln/>
        </p:spPr>
      </p:sp>
      <p:sp>
        <p:nvSpPr>
          <p:cNvPr id="46083" name="Notes Placeholder 2"/>
          <p:cNvSpPr>
            <a:spLocks noGrp="1"/>
          </p:cNvSpPr>
          <p:nvPr>
            <p:ph type="body" idx="1"/>
          </p:nvPr>
        </p:nvSpPr>
        <p:spPr>
          <a:noFill/>
          <a:ln/>
        </p:spPr>
        <p:txBody>
          <a:bodyPr/>
          <a:lstStyle/>
          <a:p>
            <a:endParaRPr lang="id-ID" smtClean="0"/>
          </a:p>
        </p:txBody>
      </p:sp>
      <p:sp>
        <p:nvSpPr>
          <p:cNvPr id="46084" name="Slide Number Placeholder 3"/>
          <p:cNvSpPr>
            <a:spLocks noGrp="1"/>
          </p:cNvSpPr>
          <p:nvPr>
            <p:ph type="sldNum" sz="quarter" idx="5"/>
          </p:nvPr>
        </p:nvSpPr>
        <p:spPr>
          <a:noFill/>
        </p:spPr>
        <p:txBody>
          <a:bodyPr/>
          <a:lstStyle/>
          <a:p>
            <a:fld id="{1B8F6CAE-4088-4A26-B600-B146FF10E021}" type="slidenum">
              <a:rPr lang="en-US" smtClean="0">
                <a:cs typeface="Arial" pitchFamily="34" charset="0"/>
              </a:rPr>
              <a:pPr/>
              <a:t>18</a:t>
            </a:fld>
            <a:endParaRPr lang="en-US" smtClean="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E36D6E5-83F1-4986-A1AD-D3A17A004FBB}" type="datetimeFigureOut">
              <a:rPr lang="id-ID" smtClean="0"/>
              <a:pPr/>
              <a:t>19/02/2019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D70AFC9-B70F-4363-B1E7-EAA784FCD757}"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36D6E5-83F1-4986-A1AD-D3A17A004FBB}" type="datetimeFigureOut">
              <a:rPr lang="id-ID" smtClean="0"/>
              <a:pPr/>
              <a:t>19/02/2019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70AFC9-B70F-4363-B1E7-EAA784FCD757}"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10.xml"/><Relationship Id="rId1" Type="http://schemas.openxmlformats.org/officeDocument/2006/relationships/slideLayout" Target="../slideLayouts/slideLayout2.xml"/><Relationship Id="rId4" Type="http://schemas.openxmlformats.org/officeDocument/2006/relationships/slide" Target="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mailto:halotki@bnp2tki.go.id"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90"/>
            <a:ext cx="9144000" cy="6848010"/>
          </a:xfrm>
          <a:prstGeom prst="rect">
            <a:avLst/>
          </a:prstGeom>
        </p:spPr>
      </p:pic>
      <p:sp>
        <p:nvSpPr>
          <p:cNvPr id="2" name="TextBox 1"/>
          <p:cNvSpPr txBox="1"/>
          <p:nvPr/>
        </p:nvSpPr>
        <p:spPr>
          <a:xfrm>
            <a:off x="733245" y="6519446"/>
            <a:ext cx="7798280" cy="338554"/>
          </a:xfrm>
          <a:prstGeom prst="rect">
            <a:avLst/>
          </a:prstGeom>
          <a:noFill/>
        </p:spPr>
        <p:txBody>
          <a:bodyPr wrap="square" rtlCol="0">
            <a:spAutoFit/>
          </a:bodyPr>
          <a:lstStyle/>
          <a:p>
            <a:r>
              <a:rPr lang="id-ID" sz="1600" b="1" dirty="0" smtClean="0">
                <a:solidFill>
                  <a:schemeClr val="bg1"/>
                </a:solidFill>
              </a:rPr>
              <a:t>BP3TKI JAWA TENGAH</a:t>
            </a:r>
            <a:endParaRPr lang="id-ID" sz="1400" b="1" dirty="0">
              <a:solidFill>
                <a:schemeClr val="bg1"/>
              </a:solidFill>
            </a:endParaRPr>
          </a:p>
        </p:txBody>
      </p:sp>
      <p:sp>
        <p:nvSpPr>
          <p:cNvPr id="4" name="Text Box 22"/>
          <p:cNvSpPr txBox="1">
            <a:spLocks noChangeArrowheads="1"/>
          </p:cNvSpPr>
          <p:nvPr/>
        </p:nvSpPr>
        <p:spPr bwMode="auto">
          <a:xfrm>
            <a:off x="457200" y="2286000"/>
            <a:ext cx="8501090" cy="3170099"/>
          </a:xfrm>
          <a:prstGeom prst="rect">
            <a:avLst/>
          </a:prstGeom>
          <a:noFill/>
          <a:ln w="7938">
            <a:noFill/>
            <a:miter lim="800000"/>
            <a:headEnd/>
            <a:tailEnd/>
          </a:ln>
          <a:effectLst/>
        </p:spPr>
        <p:txBody>
          <a:bodyPr>
            <a:spAutoFit/>
          </a:bodyPr>
          <a:lstStyle/>
          <a:p>
            <a:pPr algn="ctr">
              <a:defRPr/>
            </a:pPr>
            <a:r>
              <a:rPr lang="id-ID" sz="4000" b="1" dirty="0" smtClean="0">
                <a:solidFill>
                  <a:srgbClr val="002060"/>
                </a:solidFill>
                <a:effectLst>
                  <a:outerShdw blurRad="38100" dist="38100" dir="2700000" algn="tl">
                    <a:srgbClr val="000000">
                      <a:alpha val="43137"/>
                    </a:srgbClr>
                  </a:outerShdw>
                </a:effectLst>
                <a:latin typeface="Cooper Black" pitchFamily="18" charset="0"/>
              </a:rPr>
              <a:t>PELINDUNGAN </a:t>
            </a:r>
            <a:r>
              <a:rPr lang="id-ID" sz="4000" b="1" dirty="0">
                <a:solidFill>
                  <a:srgbClr val="002060"/>
                </a:solidFill>
                <a:effectLst>
                  <a:outerShdw blurRad="38100" dist="38100" dir="2700000" algn="tl">
                    <a:srgbClr val="000000">
                      <a:alpha val="43137"/>
                    </a:srgbClr>
                  </a:outerShdw>
                </a:effectLst>
                <a:latin typeface="Cooper Black" pitchFamily="18" charset="0"/>
              </a:rPr>
              <a:t>PEKERJA MIGRAN INDONESIA (PMI) melalui Pembekalan Akhir Pemberangkatan ( PAP )</a:t>
            </a:r>
          </a:p>
          <a:p>
            <a:pPr algn="ctr" fontAlgn="auto">
              <a:spcBef>
                <a:spcPts val="0"/>
              </a:spcBef>
              <a:spcAft>
                <a:spcPts val="0"/>
              </a:spcAft>
              <a:defRPr/>
            </a:pPr>
            <a:endParaRPr lang="en-US" sz="4000" b="1" cap="all" dirty="0">
              <a:ln w="9000" cmpd="sng">
                <a:solidFill>
                  <a:schemeClr val="accent4">
                    <a:shade val="50000"/>
                    <a:satMod val="120000"/>
                  </a:schemeClr>
                </a:solidFill>
                <a:prstDash val="solid"/>
              </a:ln>
              <a:effectLst>
                <a:reflection blurRad="12700" stA="28000" endPos="45000" dist="1000" dir="5400000" sy="-100000" algn="bl" rotWithShape="0"/>
              </a:effectLst>
              <a:cs typeface="+mn-cs"/>
            </a:endParaRPr>
          </a:p>
        </p:txBody>
      </p:sp>
    </p:spTree>
    <p:extLst>
      <p:ext uri="{BB962C8B-B14F-4D97-AF65-F5344CB8AC3E}">
        <p14:creationId xmlns:p14="http://schemas.microsoft.com/office/powerpoint/2010/main" val="302830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90"/>
            <a:ext cx="9144000" cy="6848010"/>
          </a:xfrm>
          <a:prstGeom prst="rect">
            <a:avLst/>
          </a:prstGeom>
        </p:spPr>
      </p:pic>
      <p:sp>
        <p:nvSpPr>
          <p:cNvPr id="2" name="TextBox 1"/>
          <p:cNvSpPr txBox="1"/>
          <p:nvPr/>
        </p:nvSpPr>
        <p:spPr>
          <a:xfrm>
            <a:off x="733245" y="6519446"/>
            <a:ext cx="7798280" cy="338554"/>
          </a:xfrm>
          <a:prstGeom prst="rect">
            <a:avLst/>
          </a:prstGeom>
          <a:noFill/>
        </p:spPr>
        <p:txBody>
          <a:bodyPr wrap="square" rtlCol="0">
            <a:spAutoFit/>
          </a:bodyPr>
          <a:lstStyle/>
          <a:p>
            <a:r>
              <a:rPr lang="id-ID" sz="1600" b="1" dirty="0" smtClean="0">
                <a:solidFill>
                  <a:schemeClr val="bg1"/>
                </a:solidFill>
              </a:rPr>
              <a:t>BP3TKI JAWA TENGAH</a:t>
            </a:r>
            <a:endParaRPr lang="id-ID" sz="1400" b="1" dirty="0">
              <a:solidFill>
                <a:schemeClr val="bg1"/>
              </a:solidFill>
            </a:endParaRPr>
          </a:p>
        </p:txBody>
      </p:sp>
      <p:sp>
        <p:nvSpPr>
          <p:cNvPr id="5" name="Rectangle 5"/>
          <p:cNvSpPr>
            <a:spLocks noChangeArrowheads="1"/>
          </p:cNvSpPr>
          <p:nvPr/>
        </p:nvSpPr>
        <p:spPr bwMode="auto">
          <a:xfrm>
            <a:off x="428625" y="2032421"/>
            <a:ext cx="8286750" cy="4493538"/>
          </a:xfrm>
          <a:prstGeom prst="rect">
            <a:avLst/>
          </a:prstGeom>
          <a:noFill/>
          <a:ln w="9525">
            <a:noFill/>
            <a:miter lim="800000"/>
            <a:headEnd/>
            <a:tailEnd/>
          </a:ln>
        </p:spPr>
        <p:txBody>
          <a:bodyPr>
            <a:spAutoFit/>
          </a:bodyPr>
          <a:lstStyle/>
          <a:p>
            <a:pPr marL="342900" indent="-342900" algn="just">
              <a:buFont typeface="Calibri" pitchFamily="34" charset="0"/>
              <a:buAutoNum type="arabicPeriod"/>
              <a:defRPr/>
            </a:pPr>
            <a:r>
              <a:rPr lang="en-US" sz="2200" b="1" dirty="0" err="1">
                <a:latin typeface="Trebuchet MS" pitchFamily="34" charset="0"/>
              </a:rPr>
              <a:t>Undang-undang</a:t>
            </a:r>
            <a:r>
              <a:rPr lang="en-US" sz="2200" b="1" dirty="0">
                <a:latin typeface="Trebuchet MS" pitchFamily="34" charset="0"/>
              </a:rPr>
              <a:t> </a:t>
            </a:r>
            <a:r>
              <a:rPr lang="en-US" sz="2200" b="1" dirty="0" err="1">
                <a:latin typeface="Trebuchet MS" pitchFamily="34" charset="0"/>
              </a:rPr>
              <a:t>Nomor</a:t>
            </a:r>
            <a:r>
              <a:rPr lang="en-US" sz="2200" b="1" dirty="0">
                <a:latin typeface="Trebuchet MS" pitchFamily="34" charset="0"/>
              </a:rPr>
              <a:t> </a:t>
            </a:r>
            <a:r>
              <a:rPr lang="id-ID" sz="2200" b="1" dirty="0" smtClean="0">
                <a:latin typeface="Trebuchet MS" pitchFamily="34" charset="0"/>
              </a:rPr>
              <a:t>18</a:t>
            </a:r>
            <a:r>
              <a:rPr lang="en-US" sz="2200" b="1" dirty="0" smtClean="0">
                <a:latin typeface="Trebuchet MS" pitchFamily="34" charset="0"/>
              </a:rPr>
              <a:t> </a:t>
            </a:r>
            <a:r>
              <a:rPr lang="en-US" sz="2200" b="1" dirty="0" err="1">
                <a:latin typeface="Trebuchet MS" pitchFamily="34" charset="0"/>
              </a:rPr>
              <a:t>Tahun</a:t>
            </a:r>
            <a:r>
              <a:rPr lang="en-US" sz="2200" b="1" dirty="0">
                <a:latin typeface="Trebuchet MS" pitchFamily="34" charset="0"/>
              </a:rPr>
              <a:t> </a:t>
            </a:r>
            <a:r>
              <a:rPr lang="en-US" sz="2200" b="1" dirty="0" smtClean="0">
                <a:latin typeface="Trebuchet MS" pitchFamily="34" charset="0"/>
              </a:rPr>
              <a:t>20</a:t>
            </a:r>
            <a:r>
              <a:rPr lang="id-ID" sz="2200" b="1" dirty="0" smtClean="0">
                <a:latin typeface="Trebuchet MS" pitchFamily="34" charset="0"/>
              </a:rPr>
              <a:t>17</a:t>
            </a:r>
            <a:r>
              <a:rPr lang="en-US" sz="2200" b="1" dirty="0" smtClean="0">
                <a:latin typeface="Trebuchet MS" pitchFamily="34" charset="0"/>
              </a:rPr>
              <a:t> </a:t>
            </a:r>
            <a:r>
              <a:rPr lang="en-US" sz="2200" b="1" dirty="0" err="1">
                <a:latin typeface="Trebuchet MS" pitchFamily="34" charset="0"/>
              </a:rPr>
              <a:t>tentang</a:t>
            </a:r>
            <a:r>
              <a:rPr lang="en-US" sz="2200" b="1" dirty="0">
                <a:latin typeface="Trebuchet MS" pitchFamily="34" charset="0"/>
              </a:rPr>
              <a:t> </a:t>
            </a:r>
            <a:r>
              <a:rPr lang="en-US" sz="2200" b="1" dirty="0" err="1" smtClean="0">
                <a:latin typeface="Trebuchet MS" pitchFamily="34" charset="0"/>
              </a:rPr>
              <a:t>Pe</a:t>
            </a:r>
            <a:r>
              <a:rPr lang="id-ID" sz="2200" b="1" dirty="0" smtClean="0">
                <a:latin typeface="Trebuchet MS" pitchFamily="34" charset="0"/>
              </a:rPr>
              <a:t>lindungan Pekerja Migran Indonesia;</a:t>
            </a:r>
          </a:p>
          <a:p>
            <a:pPr algn="just">
              <a:defRPr/>
            </a:pPr>
            <a:endParaRPr lang="en-US" sz="2200" b="1" dirty="0">
              <a:latin typeface="Trebuchet MS" pitchFamily="34" charset="0"/>
            </a:endParaRPr>
          </a:p>
          <a:p>
            <a:pPr marL="342900" indent="-342900" algn="just">
              <a:buFont typeface="Calibri" pitchFamily="34" charset="0"/>
              <a:buAutoNum type="arabicPeriod"/>
              <a:defRPr/>
            </a:pPr>
            <a:r>
              <a:rPr lang="it-IT" sz="2200" b="1" dirty="0">
                <a:latin typeface="Trebuchet MS" pitchFamily="34" charset="0"/>
              </a:rPr>
              <a:t>Peraturan Menteri Tenaga Kerja dan Transmigrasi R.I. Nomor </a:t>
            </a:r>
            <a:r>
              <a:rPr lang="id-ID" sz="2200" b="1" dirty="0">
                <a:latin typeface="Trebuchet MS" pitchFamily="34" charset="0"/>
              </a:rPr>
              <a:t>22 Tahun 2014</a:t>
            </a:r>
            <a:r>
              <a:rPr lang="it-IT" sz="2200" b="1" dirty="0">
                <a:latin typeface="Trebuchet MS" pitchFamily="34" charset="0"/>
              </a:rPr>
              <a:t> tentang Pelaksanaan Penempatan dan Perlindungan Tenaga Kerja Indonesia di Luar Negeri;</a:t>
            </a:r>
            <a:endParaRPr lang="id-ID" sz="2200" b="1" dirty="0">
              <a:latin typeface="Trebuchet MS" pitchFamily="34" charset="0"/>
            </a:endParaRPr>
          </a:p>
          <a:p>
            <a:pPr marL="342900" indent="-342900" algn="just">
              <a:buFont typeface="Calibri" pitchFamily="34" charset="0"/>
              <a:buAutoNum type="arabicPeriod"/>
              <a:defRPr/>
            </a:pPr>
            <a:endParaRPr lang="id-ID" sz="2200" b="1" dirty="0">
              <a:latin typeface="Trebuchet MS" pitchFamily="34" charset="0"/>
            </a:endParaRPr>
          </a:p>
          <a:p>
            <a:pPr marL="342900" indent="-342900" algn="just">
              <a:buFont typeface="Calibri" pitchFamily="34" charset="0"/>
              <a:buAutoNum type="arabicPeriod"/>
              <a:defRPr/>
            </a:pPr>
            <a:r>
              <a:rPr lang="it-IT" sz="2200" b="1" dirty="0">
                <a:latin typeface="Trebuchet MS" pitchFamily="34" charset="0"/>
              </a:rPr>
              <a:t>Peraturan Kepala Badan Nasional </a:t>
            </a:r>
            <a:r>
              <a:rPr lang="it-IT" sz="2200" b="1" dirty="0" smtClean="0">
                <a:latin typeface="Trebuchet MS" pitchFamily="34" charset="0"/>
              </a:rPr>
              <a:t>Penempatan</a:t>
            </a:r>
            <a:r>
              <a:rPr lang="id-ID" sz="2200" b="1" dirty="0" smtClean="0">
                <a:latin typeface="Trebuchet MS" pitchFamily="34" charset="0"/>
              </a:rPr>
              <a:t> dan Perlindungan</a:t>
            </a:r>
            <a:r>
              <a:rPr lang="it-IT" sz="2200" b="1" dirty="0" smtClean="0">
                <a:latin typeface="Trebuchet MS" pitchFamily="34" charset="0"/>
              </a:rPr>
              <a:t> </a:t>
            </a:r>
            <a:r>
              <a:rPr lang="it-IT" sz="2200" b="1" dirty="0">
                <a:latin typeface="Trebuchet MS" pitchFamily="34" charset="0"/>
              </a:rPr>
              <a:t>Tenaga Kerja Indonesia Nomor : PER- 23/KA/XI/2013</a:t>
            </a:r>
            <a:r>
              <a:rPr lang="id-ID" sz="2200" b="1" dirty="0">
                <a:latin typeface="Trebuchet MS" pitchFamily="34" charset="0"/>
              </a:rPr>
              <a:t> </a:t>
            </a:r>
            <a:r>
              <a:rPr lang="it-IT" sz="2200" b="1" dirty="0">
                <a:latin typeface="Trebuchet MS" pitchFamily="34" charset="0"/>
              </a:rPr>
              <a:t>tentang </a:t>
            </a:r>
            <a:r>
              <a:rPr lang="id-ID" sz="2200" b="1" dirty="0">
                <a:latin typeface="Trebuchet MS" pitchFamily="34" charset="0"/>
              </a:rPr>
              <a:t>Petunjuk Teknis Pelaksanaan Pembekalan Akhir Pemberangkatan Calon Tenaga Kerja Indonesia Ke Luar Negeri;</a:t>
            </a:r>
            <a:endParaRPr lang="id-ID" sz="2200" dirty="0">
              <a:latin typeface="Trebuchet MS" pitchFamily="34" charset="0"/>
            </a:endParaRPr>
          </a:p>
          <a:p>
            <a:pPr algn="just">
              <a:defRPr/>
            </a:pPr>
            <a:endParaRPr lang="en-US" sz="2200" b="1" dirty="0">
              <a:latin typeface="Trebuchet MS" pitchFamily="34" charset="0"/>
            </a:endParaRPr>
          </a:p>
        </p:txBody>
      </p:sp>
      <p:sp>
        <p:nvSpPr>
          <p:cNvPr id="6" name="TextBox 5"/>
          <p:cNvSpPr txBox="1"/>
          <p:nvPr/>
        </p:nvSpPr>
        <p:spPr>
          <a:xfrm>
            <a:off x="-1" y="1052489"/>
            <a:ext cx="8912225" cy="1052513"/>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a:lstStyle/>
          <a:p>
            <a:pPr algn="r" fontAlgn="auto">
              <a:spcBef>
                <a:spcPts val="0"/>
              </a:spcBef>
              <a:spcAft>
                <a:spcPts val="0"/>
              </a:spcAft>
              <a:defRPr/>
            </a:pPr>
            <a:r>
              <a:rPr lang="id-ID" sz="6600" dirty="0">
                <a:ln w="18415" cmpd="sng">
                  <a:solidFill>
                    <a:srgbClr val="FFFFFF"/>
                  </a:solidFill>
                  <a:prstDash val="solid"/>
                </a:ln>
                <a:solidFill>
                  <a:srgbClr val="C00000"/>
                </a:solidFill>
                <a:effectLst>
                  <a:outerShdw blurRad="63500" dir="3600000" algn="tl" rotWithShape="0">
                    <a:srgbClr val="000000">
                      <a:alpha val="70000"/>
                    </a:srgbClr>
                  </a:outerShdw>
                </a:effectLst>
                <a:latin typeface="Brush Script MT" pitchFamily="66" charset="0"/>
              </a:rPr>
              <a:t>Dasar Hukum</a:t>
            </a:r>
            <a:endParaRPr lang="en-US" sz="6600" dirty="0">
              <a:ln w="18415" cmpd="sng">
                <a:solidFill>
                  <a:srgbClr val="FFFFFF"/>
                </a:solidFill>
                <a:prstDash val="solid"/>
              </a:ln>
              <a:solidFill>
                <a:srgbClr val="C00000"/>
              </a:solidFill>
              <a:effectLst>
                <a:outerShdw blurRad="63500" dir="3600000" algn="tl" rotWithShape="0">
                  <a:srgbClr val="000000">
                    <a:alpha val="70000"/>
                  </a:srgbClr>
                </a:outerShdw>
              </a:effectLst>
              <a:latin typeface="Brush Script MT" pitchFamily="66" charset="0"/>
            </a:endParaRPr>
          </a:p>
        </p:txBody>
      </p:sp>
    </p:spTree>
    <p:extLst>
      <p:ext uri="{BB962C8B-B14F-4D97-AF65-F5344CB8AC3E}">
        <p14:creationId xmlns:p14="http://schemas.microsoft.com/office/powerpoint/2010/main" val="2195484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052736"/>
            <a:ext cx="8378042" cy="975359"/>
          </a:xfrm>
          <a:solidFill>
            <a:srgbClr val="002060"/>
          </a:solidFill>
        </p:spPr>
        <p:txBody>
          <a:bodyPr>
            <a:noAutofit/>
          </a:bodyPr>
          <a:lstStyle/>
          <a:p>
            <a:r>
              <a:rPr lang="id-ID" sz="4000" b="1" dirty="0" smtClean="0">
                <a:solidFill>
                  <a:srgbClr val="FF0000"/>
                </a:solidFill>
              </a:rPr>
              <a:t>Calon Pekerja Migran Indonesia</a:t>
            </a:r>
            <a:r>
              <a:rPr lang="id-ID" sz="3000" b="1" dirty="0" smtClean="0">
                <a:solidFill>
                  <a:srgbClr val="FF0000"/>
                </a:solidFill>
              </a:rPr>
              <a:t/>
            </a:r>
            <a:br>
              <a:rPr lang="id-ID" sz="3000" b="1" dirty="0" smtClean="0">
                <a:solidFill>
                  <a:srgbClr val="FF0000"/>
                </a:solidFill>
              </a:rPr>
            </a:br>
            <a:r>
              <a:rPr lang="id-ID" sz="2000" b="1" dirty="0" smtClean="0">
                <a:solidFill>
                  <a:srgbClr val="FFFF00"/>
                </a:solidFill>
              </a:rPr>
              <a:t>Pasal 1 UU No.18 Tahun 2017</a:t>
            </a:r>
            <a:endParaRPr lang="id-ID" sz="3000" b="1" dirty="0">
              <a:solidFill>
                <a:srgbClr val="FFFF00"/>
              </a:solidFill>
            </a:endParaRPr>
          </a:p>
        </p:txBody>
      </p:sp>
      <p:sp>
        <p:nvSpPr>
          <p:cNvPr id="3" name="TextBox 2"/>
          <p:cNvSpPr txBox="1"/>
          <p:nvPr/>
        </p:nvSpPr>
        <p:spPr>
          <a:xfrm>
            <a:off x="357158" y="2562241"/>
            <a:ext cx="8429684" cy="2554545"/>
          </a:xfrm>
          <a:prstGeom prst="rect">
            <a:avLst/>
          </a:prstGeom>
          <a:noFill/>
        </p:spPr>
        <p:txBody>
          <a:bodyPr wrap="square" rtlCol="0">
            <a:spAutoFit/>
          </a:bodyPr>
          <a:lstStyle/>
          <a:p>
            <a:pPr algn="just"/>
            <a:r>
              <a:rPr lang="id-ID" sz="3200" b="1" dirty="0"/>
              <a:t>a</a:t>
            </a:r>
            <a:r>
              <a:rPr lang="id-ID" sz="3200" b="1" dirty="0" smtClean="0"/>
              <a:t>dalah setiap tenaga kerja Indonesia yang memenuhi syarat sebagai pencari kerja yang akan bekerja ke luar negeri dan terdaftar di instansi pemerintah kab/kota yang bertanggung jawab di bidang ketenagakerjaan.</a:t>
            </a:r>
            <a:endParaRPr lang="id-ID" sz="32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662" y="2204864"/>
            <a:ext cx="8429684" cy="3108543"/>
          </a:xfrm>
          <a:prstGeom prst="rect">
            <a:avLst/>
          </a:prstGeom>
          <a:noFill/>
        </p:spPr>
        <p:txBody>
          <a:bodyPr wrap="square" rtlCol="0">
            <a:spAutoFit/>
          </a:bodyPr>
          <a:lstStyle/>
          <a:p>
            <a:pPr marL="450850" indent="-450850">
              <a:buAutoNum type="alphaLcPeriod"/>
            </a:pPr>
            <a:r>
              <a:rPr lang="id-ID" sz="2800" b="1" dirty="0" smtClean="0"/>
              <a:t>Pekerja Migran Indonesia yang bekerja pada Pemberi Kerja berbadan hukum; </a:t>
            </a:r>
          </a:p>
          <a:p>
            <a:pPr marL="450850" indent="-450850">
              <a:buAutoNum type="alphaLcPeriod"/>
            </a:pPr>
            <a:endParaRPr lang="id-ID" sz="2800" b="1" dirty="0" smtClean="0"/>
          </a:p>
          <a:p>
            <a:pPr marL="450850" indent="-450850">
              <a:buAutoNum type="alphaLcPeriod"/>
            </a:pPr>
            <a:r>
              <a:rPr lang="id-ID" sz="2800" b="1" dirty="0" smtClean="0"/>
              <a:t>Pekerja Migran Indonesia yang bekerja pada Pemberi Kerja perseorangan atau rumah tangga; dan </a:t>
            </a:r>
          </a:p>
          <a:p>
            <a:pPr marL="450850" indent="-450850">
              <a:buAutoNum type="alphaLcPeriod"/>
            </a:pPr>
            <a:endParaRPr lang="id-ID" sz="2800" b="1" dirty="0" smtClean="0"/>
          </a:p>
          <a:p>
            <a:pPr marL="450850" indent="-450850">
              <a:buAutoNum type="alphaLcPeriod"/>
            </a:pPr>
            <a:r>
              <a:rPr lang="id-ID" sz="2800" b="1" dirty="0" smtClean="0"/>
              <a:t>Pelaut awak kapal dan pelaut perikanan.</a:t>
            </a:r>
            <a:endParaRPr lang="id-ID" sz="2800" b="1" dirty="0"/>
          </a:p>
        </p:txBody>
      </p:sp>
      <p:sp>
        <p:nvSpPr>
          <p:cNvPr id="5" name="Title 1"/>
          <p:cNvSpPr>
            <a:spLocks noGrp="1"/>
          </p:cNvSpPr>
          <p:nvPr>
            <p:ph type="title"/>
          </p:nvPr>
        </p:nvSpPr>
        <p:spPr>
          <a:xfrm>
            <a:off x="142504" y="239013"/>
            <a:ext cx="8752114" cy="972270"/>
          </a:xfrm>
          <a:solidFill>
            <a:srgbClr val="002060"/>
          </a:solidFill>
        </p:spPr>
        <p:txBody>
          <a:bodyPr>
            <a:noAutofit/>
          </a:bodyPr>
          <a:lstStyle/>
          <a:p>
            <a:r>
              <a:rPr lang="id-ID" sz="3600" b="1" dirty="0" smtClean="0">
                <a:solidFill>
                  <a:srgbClr val="FFC000"/>
                </a:solidFill>
              </a:rPr>
              <a:t>Pekerja Migran Indonesia (PMI)</a:t>
            </a:r>
            <a:br>
              <a:rPr lang="id-ID" sz="3600" b="1" dirty="0" smtClean="0">
                <a:solidFill>
                  <a:srgbClr val="FFC000"/>
                </a:solidFill>
              </a:rPr>
            </a:br>
            <a:r>
              <a:rPr lang="id-ID" sz="2400" b="1" dirty="0" smtClean="0">
                <a:solidFill>
                  <a:srgbClr val="FF0000"/>
                </a:solidFill>
              </a:rPr>
              <a:t>Pasal 4 ayat (1)</a:t>
            </a:r>
            <a:endParaRPr lang="id-ID" sz="3600" b="1"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875"/>
            <a:ext cx="8229600" cy="857232"/>
          </a:xfrm>
          <a:solidFill>
            <a:srgbClr val="002060"/>
          </a:solidFill>
        </p:spPr>
        <p:txBody>
          <a:bodyPr>
            <a:noAutofit/>
          </a:bodyPr>
          <a:lstStyle/>
          <a:p>
            <a:r>
              <a:rPr lang="id-ID" sz="3200" b="1" dirty="0" smtClean="0">
                <a:solidFill>
                  <a:schemeClr val="bg1"/>
                </a:solidFill>
              </a:rPr>
              <a:t>Hak  Pekerja Migran Indonesia</a:t>
            </a:r>
            <a:br>
              <a:rPr lang="id-ID" sz="3200" b="1" dirty="0" smtClean="0">
                <a:solidFill>
                  <a:schemeClr val="bg1"/>
                </a:solidFill>
              </a:rPr>
            </a:br>
            <a:r>
              <a:rPr lang="id-ID" sz="2400" b="1" dirty="0" smtClean="0">
                <a:solidFill>
                  <a:srgbClr val="FFFF00"/>
                </a:solidFill>
              </a:rPr>
              <a:t>Pasal 6, ayat (1)</a:t>
            </a:r>
            <a:endParaRPr lang="id-ID" sz="3200" b="1" dirty="0">
              <a:solidFill>
                <a:schemeClr val="bg1"/>
              </a:solidFill>
            </a:endParaRPr>
          </a:p>
        </p:txBody>
      </p:sp>
      <p:sp>
        <p:nvSpPr>
          <p:cNvPr id="3" name="TextBox 2"/>
          <p:cNvSpPr txBox="1"/>
          <p:nvPr/>
        </p:nvSpPr>
        <p:spPr>
          <a:xfrm>
            <a:off x="357158" y="1041991"/>
            <a:ext cx="8429684" cy="5647700"/>
          </a:xfrm>
          <a:prstGeom prst="rect">
            <a:avLst/>
          </a:prstGeom>
          <a:noFill/>
        </p:spPr>
        <p:txBody>
          <a:bodyPr wrap="square" rtlCol="0">
            <a:spAutoFit/>
          </a:bodyPr>
          <a:lstStyle/>
          <a:p>
            <a:pPr marL="514350" indent="-514350">
              <a:buFont typeface="+mj-lt"/>
              <a:buAutoNum type="alphaLcPeriod"/>
            </a:pPr>
            <a:r>
              <a:rPr lang="id-ID" sz="1900" b="1" dirty="0" smtClean="0"/>
              <a:t>Mendapatkan dan memilih pekerjaan sesuai dengan kompetensinya;</a:t>
            </a:r>
          </a:p>
          <a:p>
            <a:pPr marL="514350" indent="-514350">
              <a:buFont typeface="+mj-lt"/>
              <a:buAutoNum type="alphaLcPeriod"/>
            </a:pPr>
            <a:r>
              <a:rPr lang="id-ID" sz="1900" b="1" dirty="0" smtClean="0"/>
              <a:t>memperoleh akses peningkatan kapasitas diri;</a:t>
            </a:r>
          </a:p>
          <a:p>
            <a:pPr marL="514350" indent="-514350">
              <a:buFont typeface="+mj-lt"/>
              <a:buAutoNum type="alphaLcPeriod"/>
            </a:pPr>
            <a:r>
              <a:rPr lang="id-ID" sz="1900" b="1" dirty="0" smtClean="0"/>
              <a:t>memperoleh informasi yang benar mengenai </a:t>
            </a:r>
            <a:r>
              <a:rPr lang="es-ES" sz="1900" b="1" dirty="0" smtClean="0"/>
              <a:t>pasar </a:t>
            </a:r>
            <a:r>
              <a:rPr lang="es-ES" sz="1900" b="1" dirty="0" err="1" smtClean="0"/>
              <a:t>kerja</a:t>
            </a:r>
            <a:r>
              <a:rPr lang="es-ES" sz="1900" b="1" dirty="0" smtClean="0"/>
              <a:t>, tata cara </a:t>
            </a:r>
            <a:r>
              <a:rPr lang="es-ES" sz="1900" b="1" dirty="0" err="1" smtClean="0"/>
              <a:t>penempatan</a:t>
            </a:r>
            <a:r>
              <a:rPr lang="es-ES" sz="1900" b="1" dirty="0" smtClean="0"/>
              <a:t>, dan </a:t>
            </a:r>
            <a:r>
              <a:rPr lang="es-ES" sz="1900" b="1" dirty="0" err="1" smtClean="0"/>
              <a:t>kondisi</a:t>
            </a:r>
            <a:r>
              <a:rPr lang="id-ID" sz="1900" b="1" dirty="0" smtClean="0"/>
              <a:t> kerja di luar negeri;</a:t>
            </a:r>
          </a:p>
          <a:p>
            <a:pPr marL="514350" indent="-514350">
              <a:buFont typeface="+mj-lt"/>
              <a:buAutoNum type="alphaLcPeriod"/>
            </a:pPr>
            <a:r>
              <a:rPr lang="es-ES" sz="1900" b="1" dirty="0" err="1" smtClean="0"/>
              <a:t>memperoleh</a:t>
            </a:r>
            <a:r>
              <a:rPr lang="es-ES" sz="1900" b="1" dirty="0" smtClean="0"/>
              <a:t> </a:t>
            </a:r>
            <a:r>
              <a:rPr lang="es-ES" sz="1900" b="1" dirty="0" err="1" smtClean="0"/>
              <a:t>pelayanan</a:t>
            </a:r>
            <a:r>
              <a:rPr lang="es-ES" sz="1900" b="1" dirty="0" smtClean="0"/>
              <a:t> yang profesional dan</a:t>
            </a:r>
            <a:r>
              <a:rPr lang="id-ID" sz="1900" b="1" dirty="0" smtClean="0"/>
              <a:t> </a:t>
            </a:r>
            <a:r>
              <a:rPr lang="fi-FI" sz="1900" b="1" dirty="0" smtClean="0"/>
              <a:t>manusiawi serta perlakuan tanpa diskriminasi</a:t>
            </a:r>
            <a:r>
              <a:rPr lang="id-ID" sz="1900" b="1" dirty="0" smtClean="0"/>
              <a:t>;</a:t>
            </a:r>
          </a:p>
          <a:p>
            <a:pPr marL="514350" indent="-514350">
              <a:buFont typeface="+mj-lt"/>
              <a:buAutoNum type="alphaLcPeriod"/>
            </a:pPr>
            <a:r>
              <a:rPr lang="id-ID" sz="1900" b="1" dirty="0" smtClean="0"/>
              <a:t>menjalankan ibadah sesuai dengan agama dan keyakinannya;</a:t>
            </a:r>
          </a:p>
          <a:p>
            <a:pPr marL="514350" indent="-514350">
              <a:buFont typeface="+mj-lt"/>
              <a:buAutoNum type="alphaLcPeriod"/>
            </a:pPr>
            <a:r>
              <a:rPr lang="sv-SE" sz="1900" b="1" dirty="0" smtClean="0"/>
              <a:t>memperoleh upah sesuai dengan standar upah</a:t>
            </a:r>
            <a:r>
              <a:rPr lang="id-ID" sz="1900" b="1" dirty="0" smtClean="0"/>
              <a:t> </a:t>
            </a:r>
            <a:r>
              <a:rPr lang="it-IT" sz="1900" b="1" dirty="0" smtClean="0"/>
              <a:t>yang berlaku</a:t>
            </a:r>
            <a:r>
              <a:rPr lang="id-ID" sz="1900" b="1" dirty="0" smtClean="0"/>
              <a:t>;</a:t>
            </a:r>
          </a:p>
          <a:p>
            <a:pPr marL="514350" indent="-514350">
              <a:buFont typeface="+mj-lt"/>
              <a:buAutoNum type="alphaLcPeriod"/>
            </a:pPr>
            <a:r>
              <a:rPr lang="id-ID" sz="1900" b="1" dirty="0" smtClean="0"/>
              <a:t>memperoleh pelindungan dan bantuan hukum;</a:t>
            </a:r>
          </a:p>
          <a:p>
            <a:pPr marL="514350" indent="-514350">
              <a:buFont typeface="+mj-lt"/>
              <a:buAutoNum type="alphaLcPeriod"/>
            </a:pPr>
            <a:r>
              <a:rPr lang="id-ID" sz="1900" b="1" dirty="0" smtClean="0"/>
              <a:t>memperoleh penjelasan mengenai hak dan kewajiban sebagaimana tertuang dalam Perjanjian Kerja; </a:t>
            </a:r>
          </a:p>
          <a:p>
            <a:pPr marL="514350" indent="-514350">
              <a:buFont typeface="+mj-lt"/>
              <a:buAutoNum type="alphaLcPeriod"/>
            </a:pPr>
            <a:r>
              <a:rPr lang="id-ID" sz="1900" b="1" dirty="0" smtClean="0"/>
              <a:t>memperoleh akses berkomunikasi; </a:t>
            </a:r>
          </a:p>
          <a:p>
            <a:pPr marL="514350" indent="-514350">
              <a:buFont typeface="+mj-lt"/>
              <a:buAutoNum type="alphaLcPeriod"/>
            </a:pPr>
            <a:r>
              <a:rPr lang="id-ID" sz="1900" b="1" dirty="0" smtClean="0"/>
              <a:t>menguasai dokumen perjalanan selama bekerja; </a:t>
            </a:r>
          </a:p>
          <a:p>
            <a:pPr marL="514350" indent="-514350">
              <a:buFont typeface="+mj-lt"/>
              <a:buAutoNum type="alphaLcPeriod"/>
            </a:pPr>
            <a:r>
              <a:rPr lang="sv-SE" sz="1900" b="1" dirty="0" smtClean="0"/>
              <a:t>berserikat dan berkumpul di negara tujuan</a:t>
            </a:r>
            <a:r>
              <a:rPr lang="id-ID" sz="1900" b="1" dirty="0" smtClean="0"/>
              <a:t> penempatan sesuai dengan ketentuan peraturan perundang-undangan yang berlaku di negara tujuan penempatan;</a:t>
            </a:r>
          </a:p>
          <a:p>
            <a:pPr marL="514350" indent="-514350">
              <a:buFont typeface="+mj-lt"/>
              <a:buAutoNum type="alphaLcPeriod"/>
            </a:pPr>
            <a:r>
              <a:rPr lang="fi-FI" sz="1900" b="1" dirty="0" smtClean="0"/>
              <a:t>memperoleh jaminan pelindungan keselamatan</a:t>
            </a:r>
            <a:r>
              <a:rPr lang="id-ID" sz="1900" b="1" dirty="0" smtClean="0"/>
              <a:t> </a:t>
            </a:r>
            <a:r>
              <a:rPr lang="fi-FI" sz="1900" b="1" dirty="0" smtClean="0"/>
              <a:t>dan keamanan kepulangan P</a:t>
            </a:r>
            <a:r>
              <a:rPr lang="id-ID" sz="1900" b="1" dirty="0" smtClean="0"/>
              <a:t>MI </a:t>
            </a:r>
            <a:r>
              <a:rPr lang="es-ES" sz="1900" b="1" dirty="0" err="1" smtClean="0"/>
              <a:t>ke</a:t>
            </a:r>
            <a:r>
              <a:rPr lang="es-ES" sz="1900" b="1" dirty="0" smtClean="0"/>
              <a:t> </a:t>
            </a:r>
            <a:r>
              <a:rPr lang="es-ES" sz="1900" b="1" dirty="0" err="1" smtClean="0"/>
              <a:t>daerah</a:t>
            </a:r>
            <a:r>
              <a:rPr lang="es-ES" sz="1900" b="1" dirty="0" smtClean="0"/>
              <a:t> </a:t>
            </a:r>
            <a:r>
              <a:rPr lang="es-ES" sz="1900" b="1" dirty="0" err="1" smtClean="0"/>
              <a:t>asal</a:t>
            </a:r>
            <a:r>
              <a:rPr lang="es-ES" sz="1900" b="1" dirty="0" smtClean="0"/>
              <a:t>; dan/</a:t>
            </a:r>
            <a:r>
              <a:rPr lang="es-ES" sz="1900" b="1" dirty="0" err="1" smtClean="0"/>
              <a:t>atau</a:t>
            </a:r>
            <a:endParaRPr lang="id-ID" sz="1900" b="1" dirty="0" smtClean="0"/>
          </a:p>
          <a:p>
            <a:pPr marL="514350" indent="-514350">
              <a:buFont typeface="+mj-lt"/>
              <a:buAutoNum type="alphaLcPeriod"/>
            </a:pPr>
            <a:r>
              <a:rPr lang="sv-SE" sz="1900" b="1" dirty="0" smtClean="0"/>
              <a:t>memperoleh dokumen dan Perjanjian Kerja</a:t>
            </a:r>
            <a:r>
              <a:rPr lang="id-ID" sz="1900" b="1" dirty="0" smtClean="0"/>
              <a:t> </a:t>
            </a:r>
            <a:r>
              <a:rPr lang="es-ES" sz="1900" b="1" dirty="0" smtClean="0"/>
              <a:t>C</a:t>
            </a:r>
            <a:r>
              <a:rPr lang="id-ID" sz="1900" b="1" dirty="0" smtClean="0"/>
              <a:t>alon </a:t>
            </a:r>
            <a:r>
              <a:rPr lang="es-ES" sz="1900" b="1" dirty="0" smtClean="0"/>
              <a:t>PMI</a:t>
            </a:r>
            <a:r>
              <a:rPr lang="id-ID" sz="1900" b="1" dirty="0" smtClean="0"/>
              <a:t> </a:t>
            </a:r>
            <a:r>
              <a:rPr lang="es-ES" sz="1900" b="1" dirty="0" smtClean="0"/>
              <a:t>dan/</a:t>
            </a:r>
            <a:r>
              <a:rPr lang="es-ES" sz="1900" b="1" dirty="0" err="1" smtClean="0"/>
              <a:t>atau</a:t>
            </a:r>
            <a:r>
              <a:rPr lang="id-ID" sz="1900" b="1" dirty="0" smtClean="0"/>
              <a:t> PMI.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875"/>
            <a:ext cx="8229600" cy="857232"/>
          </a:xfrm>
          <a:solidFill>
            <a:srgbClr val="002060"/>
          </a:solidFill>
        </p:spPr>
        <p:txBody>
          <a:bodyPr>
            <a:noAutofit/>
          </a:bodyPr>
          <a:lstStyle/>
          <a:p>
            <a:r>
              <a:rPr lang="id-ID" sz="3200" b="1" dirty="0" smtClean="0">
                <a:solidFill>
                  <a:schemeClr val="bg1"/>
                </a:solidFill>
              </a:rPr>
              <a:t>Kewajiban  Pekerja Migran Indonesia</a:t>
            </a:r>
            <a:br>
              <a:rPr lang="id-ID" sz="3200" b="1" dirty="0" smtClean="0">
                <a:solidFill>
                  <a:schemeClr val="bg1"/>
                </a:solidFill>
              </a:rPr>
            </a:br>
            <a:r>
              <a:rPr lang="id-ID" sz="2400" b="1" dirty="0" smtClean="0">
                <a:solidFill>
                  <a:srgbClr val="FFFF00"/>
                </a:solidFill>
              </a:rPr>
              <a:t>Pasal 6 ayat (2)</a:t>
            </a:r>
            <a:endParaRPr lang="id-ID" sz="3200" b="1" dirty="0">
              <a:solidFill>
                <a:schemeClr val="bg1"/>
              </a:solidFill>
            </a:endParaRPr>
          </a:p>
        </p:txBody>
      </p:sp>
      <p:sp>
        <p:nvSpPr>
          <p:cNvPr id="3" name="TextBox 2"/>
          <p:cNvSpPr txBox="1"/>
          <p:nvPr/>
        </p:nvSpPr>
        <p:spPr>
          <a:xfrm>
            <a:off x="357158" y="1041991"/>
            <a:ext cx="8429684" cy="5324535"/>
          </a:xfrm>
          <a:prstGeom prst="rect">
            <a:avLst/>
          </a:prstGeom>
          <a:noFill/>
        </p:spPr>
        <p:txBody>
          <a:bodyPr wrap="square" rtlCol="0">
            <a:spAutoFit/>
          </a:bodyPr>
          <a:lstStyle/>
          <a:p>
            <a:pPr marL="342900" indent="-342900">
              <a:buFont typeface="+mj-lt"/>
              <a:buAutoNum type="alphaLcPeriod"/>
            </a:pPr>
            <a:r>
              <a:rPr lang="id-ID" sz="2000" dirty="0" smtClean="0"/>
              <a:t>menaati peraturan perundang-undangan, baik </a:t>
            </a:r>
            <a:r>
              <a:rPr lang="it-IT" sz="2000" dirty="0" smtClean="0"/>
              <a:t>di dalam negeri maupun di negara tujuan</a:t>
            </a:r>
            <a:r>
              <a:rPr lang="id-ID" sz="2000" dirty="0" smtClean="0"/>
              <a:t> penempatan;</a:t>
            </a:r>
          </a:p>
          <a:p>
            <a:pPr marL="342900" indent="-342900">
              <a:buFont typeface="+mj-lt"/>
              <a:buAutoNum type="alphaLcPeriod"/>
            </a:pPr>
            <a:r>
              <a:rPr lang="id-ID" sz="2000" dirty="0" smtClean="0"/>
              <a:t>menghormati adat-istiadat atau kebiasaan yang </a:t>
            </a:r>
            <a:r>
              <a:rPr lang="it-IT" sz="2000" dirty="0" smtClean="0"/>
              <a:t>berlaku di negara tujuan penempatan;</a:t>
            </a:r>
            <a:endParaRPr lang="id-ID" sz="2000" dirty="0" smtClean="0"/>
          </a:p>
          <a:p>
            <a:pPr marL="342900" indent="-342900">
              <a:buFont typeface="+mj-lt"/>
              <a:buAutoNum type="alphaLcPeriod"/>
            </a:pPr>
            <a:r>
              <a:rPr lang="id-ID" sz="2000" dirty="0" smtClean="0"/>
              <a:t>menaati dan melaksanakan pekerjaannya sesuai dengan Perjanjian Kerja; </a:t>
            </a:r>
          </a:p>
          <a:p>
            <a:pPr marL="342900" indent="-342900">
              <a:buFont typeface="+mj-lt"/>
              <a:buAutoNum type="alphaLcPeriod"/>
            </a:pPr>
            <a:r>
              <a:rPr lang="id-ID" sz="2000" dirty="0" smtClean="0"/>
              <a:t>melaporkan kedatangan, keberadaan, dan kepulangan Pekerja Migran lndonesia kepada </a:t>
            </a:r>
            <a:r>
              <a:rPr lang="it-IT" sz="2000" dirty="0" smtClean="0"/>
              <a:t>Perwakilan R</a:t>
            </a:r>
            <a:r>
              <a:rPr lang="id-ID" sz="2000" dirty="0" smtClean="0"/>
              <a:t>I</a:t>
            </a:r>
            <a:r>
              <a:rPr lang="it-IT" sz="2000" dirty="0" smtClean="0"/>
              <a:t> di negara tujuan</a:t>
            </a:r>
            <a:r>
              <a:rPr lang="id-ID" sz="2000" dirty="0" smtClean="0"/>
              <a:t> penempatan.</a:t>
            </a:r>
          </a:p>
          <a:p>
            <a:pPr marL="342900" indent="-342900">
              <a:buFont typeface="+mj-lt"/>
              <a:buAutoNum type="alphaLcPeriod"/>
            </a:pPr>
            <a:endParaRPr lang="id-ID" sz="2000" dirty="0" smtClean="0"/>
          </a:p>
          <a:p>
            <a:r>
              <a:rPr lang="id-ID" sz="2000" b="1" dirty="0" smtClean="0">
                <a:solidFill>
                  <a:srgbClr val="FF0000"/>
                </a:solidFill>
              </a:rPr>
              <a:t>Setiap Keluarga Pekerja Migran Indonesia memiliki hak,  </a:t>
            </a:r>
            <a:r>
              <a:rPr lang="id-ID" sz="2000" b="1" dirty="0" smtClean="0">
                <a:solidFill>
                  <a:srgbClr val="002060"/>
                </a:solidFill>
              </a:rPr>
              <a:t>ayat (3)</a:t>
            </a:r>
            <a:r>
              <a:rPr lang="id-ID" sz="2000" b="1" dirty="0" smtClean="0">
                <a:solidFill>
                  <a:srgbClr val="FF0000"/>
                </a:solidFill>
              </a:rPr>
              <a:t>:</a:t>
            </a:r>
          </a:p>
          <a:p>
            <a:pPr marL="342900" indent="-342900">
              <a:buFont typeface="+mj-lt"/>
              <a:buAutoNum type="alphaLcPeriod"/>
            </a:pPr>
            <a:r>
              <a:rPr lang="id-ID" sz="2000" dirty="0" smtClean="0"/>
              <a:t>memperoleh informasi mengenai kondisi, masalah, dan kepulangan PMI; </a:t>
            </a:r>
          </a:p>
          <a:p>
            <a:pPr marL="342900" indent="-342900">
              <a:buFont typeface="+mj-lt"/>
              <a:buAutoNum type="alphaLcPeriod"/>
            </a:pPr>
            <a:r>
              <a:rPr lang="id-ID" sz="2000" dirty="0" smtClean="0"/>
              <a:t>menerima seluruh harta benda PMI </a:t>
            </a:r>
            <a:r>
              <a:rPr lang="it-IT" sz="2000" dirty="0" smtClean="0"/>
              <a:t>yang meninggal di luar negeri;</a:t>
            </a:r>
            <a:r>
              <a:rPr lang="id-ID" sz="2000" dirty="0" smtClean="0"/>
              <a:t> </a:t>
            </a:r>
          </a:p>
          <a:p>
            <a:pPr marL="342900" indent="-342900">
              <a:buFont typeface="+mj-lt"/>
              <a:buAutoNum type="alphaLcPeriod"/>
            </a:pPr>
            <a:r>
              <a:rPr lang="id-ID" sz="2000" dirty="0" smtClean="0"/>
              <a:t>memperoleh salinan dokumen dan Perjanjian </a:t>
            </a:r>
            <a:r>
              <a:rPr lang="es-ES" sz="2000" dirty="0" err="1" smtClean="0"/>
              <a:t>Kerja</a:t>
            </a:r>
            <a:r>
              <a:rPr lang="es-ES" sz="2000" dirty="0" smtClean="0"/>
              <a:t> </a:t>
            </a:r>
            <a:r>
              <a:rPr lang="es-ES" sz="2000" dirty="0" err="1" smtClean="0"/>
              <a:t>Calon</a:t>
            </a:r>
            <a:r>
              <a:rPr lang="es-ES" sz="2000" dirty="0" smtClean="0"/>
              <a:t> </a:t>
            </a:r>
            <a:r>
              <a:rPr lang="id-ID" sz="2000" dirty="0" smtClean="0"/>
              <a:t>PMI </a:t>
            </a:r>
            <a:r>
              <a:rPr lang="es-ES" sz="2000" dirty="0" smtClean="0"/>
              <a:t>dan/</a:t>
            </a:r>
            <a:r>
              <a:rPr lang="es-ES" sz="2000" dirty="0" err="1" smtClean="0"/>
              <a:t>atau</a:t>
            </a:r>
            <a:r>
              <a:rPr lang="id-ID" sz="2000" dirty="0" smtClean="0"/>
              <a:t> PMI; dan</a:t>
            </a:r>
          </a:p>
          <a:p>
            <a:pPr marL="342900" indent="-342900">
              <a:buFont typeface="+mj-lt"/>
              <a:buAutoNum type="alphaLcPeriod"/>
            </a:pPr>
            <a:r>
              <a:rPr lang="id-ID" sz="2000" dirty="0" smtClean="0"/>
              <a:t>memperoleh akses berkomunikasi.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4"/>
          <p:cNvSpPr>
            <a:spLocks noChangeArrowheads="1"/>
          </p:cNvSpPr>
          <p:nvPr/>
        </p:nvSpPr>
        <p:spPr bwMode="auto">
          <a:xfrm>
            <a:off x="71406" y="466551"/>
            <a:ext cx="9001155" cy="6346825"/>
          </a:xfrm>
          <a:prstGeom prst="rect">
            <a:avLst/>
          </a:prstGeom>
          <a:noFill/>
          <a:ln w="57150" cmpd="thinThick">
            <a:solidFill>
              <a:srgbClr val="000000"/>
            </a:solidFill>
            <a:miter lim="800000"/>
            <a:headEnd/>
            <a:tailEnd/>
          </a:ln>
        </p:spPr>
        <p:txBody>
          <a:bodyPr wrap="none" anchor="ctr"/>
          <a:lstStyle/>
          <a:p>
            <a:pPr algn="ctr"/>
            <a:endParaRPr lang="id-ID">
              <a:solidFill>
                <a:srgbClr val="003300"/>
              </a:solidFill>
              <a:latin typeface="Calibri" pitchFamily="34" charset="0"/>
            </a:endParaRPr>
          </a:p>
        </p:txBody>
      </p:sp>
      <p:sp>
        <p:nvSpPr>
          <p:cNvPr id="2" name="Title 1"/>
          <p:cNvSpPr>
            <a:spLocks noGrp="1"/>
          </p:cNvSpPr>
          <p:nvPr>
            <p:ph type="title"/>
          </p:nvPr>
        </p:nvSpPr>
        <p:spPr>
          <a:xfrm>
            <a:off x="0" y="71414"/>
            <a:ext cx="9144000" cy="770391"/>
          </a:xfrm>
          <a:solidFill>
            <a:srgbClr val="002060"/>
          </a:solidFill>
        </p:spPr>
        <p:txBody>
          <a:bodyPr>
            <a:noAutofit/>
          </a:bodyPr>
          <a:lstStyle/>
          <a:p>
            <a:r>
              <a:rPr lang="id-ID" sz="2800" b="1" dirty="0" smtClean="0">
                <a:solidFill>
                  <a:schemeClr val="bg1"/>
                </a:solidFill>
              </a:rPr>
              <a:t>BADAN PELAKSANA PELINDUNGAN PMI</a:t>
            </a:r>
            <a:br>
              <a:rPr lang="id-ID" sz="2800" b="1" dirty="0" smtClean="0">
                <a:solidFill>
                  <a:schemeClr val="bg1"/>
                </a:solidFill>
              </a:rPr>
            </a:br>
            <a:r>
              <a:rPr lang="id-ID" sz="2400" b="1" dirty="0" smtClean="0">
                <a:solidFill>
                  <a:srgbClr val="FFFF00"/>
                </a:solidFill>
              </a:rPr>
              <a:t>Pasal 46</a:t>
            </a:r>
            <a:endParaRPr lang="id-ID" sz="2800" b="1" dirty="0">
              <a:solidFill>
                <a:srgbClr val="FFFF00"/>
              </a:solidFill>
            </a:endParaRPr>
          </a:p>
        </p:txBody>
      </p:sp>
      <p:sp>
        <p:nvSpPr>
          <p:cNvPr id="3" name="TextBox 2"/>
          <p:cNvSpPr txBox="1"/>
          <p:nvPr/>
        </p:nvSpPr>
        <p:spPr>
          <a:xfrm>
            <a:off x="357158" y="1330026"/>
            <a:ext cx="8429684" cy="3877985"/>
          </a:xfrm>
          <a:prstGeom prst="rect">
            <a:avLst/>
          </a:prstGeom>
          <a:noFill/>
        </p:spPr>
        <p:txBody>
          <a:bodyPr wrap="square" rtlCol="0">
            <a:spAutoFit/>
          </a:bodyPr>
          <a:lstStyle/>
          <a:p>
            <a:pPr marL="457200" indent="-457200">
              <a:spcAft>
                <a:spcPts val="1200"/>
              </a:spcAft>
              <a:buAutoNum type="arabicParenBoth"/>
            </a:pPr>
            <a:r>
              <a:rPr lang="id-ID" sz="2400" dirty="0" smtClean="0"/>
              <a:t>Tugas Pelindungan PMI dilaksanakan oleh Badan yang dibentuk oleh Presiden.</a:t>
            </a:r>
          </a:p>
          <a:p>
            <a:pPr marL="457200" indent="-457200">
              <a:spcAft>
                <a:spcPts val="1200"/>
              </a:spcAft>
              <a:buAutoNum type="arabicParenBoth"/>
            </a:pPr>
            <a:r>
              <a:rPr lang="id-ID" sz="2400" dirty="0" smtClean="0"/>
              <a:t>Badan sebagaimana yang dimaksud pada ayat (1) dipimpin oleh Kepala Badan yang diangkat oleh Presiden dan bertanggung jawab kepada Presiden melalui Menteri;</a:t>
            </a:r>
          </a:p>
          <a:p>
            <a:pPr marL="457200" indent="-457200">
              <a:spcAft>
                <a:spcPts val="1200"/>
              </a:spcAft>
              <a:buAutoNum type="arabicParenBoth"/>
            </a:pPr>
            <a:r>
              <a:rPr lang="id-ID" sz="2400" dirty="0" smtClean="0"/>
              <a:t>Badan sebagaimaan dimaksud ada ayat (2) merupakan lembaga nonkementerian yang bertugas sebagai pelaksana kebijakan dalam pelayanan Pelindungan PMI secara terpadu.</a:t>
            </a:r>
          </a:p>
          <a:p>
            <a:pPr>
              <a:spcAft>
                <a:spcPts val="1200"/>
              </a:spcAft>
            </a:pPr>
            <a:endParaRPr lang="id-ID" sz="2400" b="1" dirty="0"/>
          </a:p>
        </p:txBody>
      </p:sp>
      <p:sp>
        <p:nvSpPr>
          <p:cNvPr id="5" name="Slide Number Placeholder 3"/>
          <p:cNvSpPr txBox="1">
            <a:spLocks noGrp="1"/>
          </p:cNvSpPr>
          <p:nvPr/>
        </p:nvSpPr>
        <p:spPr bwMode="auto">
          <a:xfrm>
            <a:off x="8556625" y="6429396"/>
            <a:ext cx="419100" cy="365125"/>
          </a:xfrm>
          <a:prstGeom prst="rect">
            <a:avLst/>
          </a:prstGeom>
          <a:noFill/>
          <a:ln w="9525">
            <a:noFill/>
            <a:miter lim="800000"/>
            <a:headEnd/>
            <a:tailEnd/>
          </a:ln>
        </p:spPr>
        <p:txBody>
          <a:bodyPr anchor="ctr"/>
          <a:lstStyle/>
          <a:p>
            <a:pPr algn="ctr"/>
            <a:fld id="{A8053601-A395-4794-B2D5-D878DF94F9C8}" type="slidenum">
              <a:rPr lang="ar-SA" sz="1200" b="1">
                <a:solidFill>
                  <a:srgbClr val="898989"/>
                </a:solidFill>
                <a:latin typeface="Calibri" pitchFamily="34" charset="0"/>
                <a:ea typeface="Gulim" pitchFamily="34" charset="-127"/>
              </a:rPr>
              <a:pPr algn="ctr"/>
              <a:t>7</a:t>
            </a:fld>
            <a:endParaRPr lang="en-US" sz="1200" b="1" dirty="0">
              <a:solidFill>
                <a:srgbClr val="898989"/>
              </a:solidFill>
              <a:latin typeface="Calibri" pitchFamily="34" charset="0"/>
              <a:ea typeface="Gulim" pitchFamily="34" charset="-127"/>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770391"/>
          </a:xfrm>
          <a:solidFill>
            <a:srgbClr val="002060"/>
          </a:solidFill>
        </p:spPr>
        <p:txBody>
          <a:bodyPr>
            <a:noAutofit/>
          </a:bodyPr>
          <a:lstStyle/>
          <a:p>
            <a:r>
              <a:rPr lang="id-ID" sz="2800" b="1" dirty="0" smtClean="0">
                <a:solidFill>
                  <a:schemeClr val="bg1"/>
                </a:solidFill>
              </a:rPr>
              <a:t>PELAKSANA PENEMPATAN PMI</a:t>
            </a:r>
            <a:br>
              <a:rPr lang="id-ID" sz="2800" b="1" dirty="0" smtClean="0">
                <a:solidFill>
                  <a:schemeClr val="bg1"/>
                </a:solidFill>
              </a:rPr>
            </a:br>
            <a:r>
              <a:rPr lang="id-ID" sz="2000" b="1" dirty="0" smtClean="0">
                <a:solidFill>
                  <a:srgbClr val="FFFF00"/>
                </a:solidFill>
              </a:rPr>
              <a:t>Pasal 49</a:t>
            </a:r>
            <a:endParaRPr lang="id-ID" sz="2800" b="1" dirty="0">
              <a:solidFill>
                <a:srgbClr val="FFFF00"/>
              </a:solidFill>
            </a:endParaRPr>
          </a:p>
        </p:txBody>
      </p:sp>
      <p:sp>
        <p:nvSpPr>
          <p:cNvPr id="3" name="TextBox 2"/>
          <p:cNvSpPr txBox="1"/>
          <p:nvPr/>
        </p:nvSpPr>
        <p:spPr>
          <a:xfrm>
            <a:off x="642910" y="1525020"/>
            <a:ext cx="8072494" cy="3046988"/>
          </a:xfrm>
          <a:prstGeom prst="rect">
            <a:avLst/>
          </a:prstGeom>
          <a:noFill/>
        </p:spPr>
        <p:txBody>
          <a:bodyPr wrap="square" rtlCol="0">
            <a:spAutoFit/>
          </a:bodyPr>
          <a:lstStyle/>
          <a:p>
            <a:pPr marL="342900" indent="-342900"/>
            <a:r>
              <a:rPr lang="id-ID" sz="2400" b="1" dirty="0" smtClean="0"/>
              <a:t>Pelaksana penempatan PMI ke luar negeri terdiri atas:</a:t>
            </a:r>
          </a:p>
          <a:p>
            <a:pPr marL="800100" lvl="1" indent="-342900"/>
            <a:endParaRPr lang="id-ID" sz="2400" b="1" dirty="0" smtClean="0"/>
          </a:p>
          <a:p>
            <a:pPr marL="342900" indent="-342900">
              <a:lnSpc>
                <a:spcPct val="150000"/>
              </a:lnSpc>
              <a:buFont typeface="+mj-lt"/>
              <a:buAutoNum type="alphaLcPeriod"/>
            </a:pPr>
            <a:r>
              <a:rPr lang="id-ID" sz="2400" b="1" dirty="0" smtClean="0"/>
              <a:t>Badan;</a:t>
            </a:r>
          </a:p>
          <a:p>
            <a:pPr marL="342900" indent="-342900">
              <a:lnSpc>
                <a:spcPct val="150000"/>
              </a:lnSpc>
              <a:buFont typeface="+mj-lt"/>
              <a:buAutoNum type="alphaLcPeriod"/>
            </a:pPr>
            <a:r>
              <a:rPr lang="id-ID" sz="2400" b="1" dirty="0" smtClean="0"/>
              <a:t>Perusahaan Penempatan PMI (P3MI)</a:t>
            </a:r>
            <a:r>
              <a:rPr lang="it-IT" sz="2400" b="1" dirty="0" smtClean="0"/>
              <a:t>;</a:t>
            </a:r>
            <a:r>
              <a:rPr lang="id-ID" sz="2400" b="1" dirty="0" smtClean="0"/>
              <a:t> atau</a:t>
            </a:r>
          </a:p>
          <a:p>
            <a:pPr marL="342900" indent="-342900">
              <a:lnSpc>
                <a:spcPct val="150000"/>
              </a:lnSpc>
              <a:buFont typeface="+mj-lt"/>
              <a:buAutoNum type="alphaLcPeriod"/>
            </a:pPr>
            <a:r>
              <a:rPr lang="id-ID" sz="2400" b="1" dirty="0" smtClean="0"/>
              <a:t>Perusahaan yang menempatkan PMI untuk kepentingan perusahaan sendiri;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ectangle 14"/>
          <p:cNvSpPr>
            <a:spLocks noChangeArrowheads="1"/>
          </p:cNvSpPr>
          <p:nvPr/>
        </p:nvSpPr>
        <p:spPr bwMode="auto">
          <a:xfrm>
            <a:off x="0" y="466551"/>
            <a:ext cx="9143999" cy="6346825"/>
          </a:xfrm>
          <a:prstGeom prst="rect">
            <a:avLst/>
          </a:prstGeom>
          <a:noFill/>
          <a:ln w="57150" cmpd="thinThick">
            <a:solidFill>
              <a:srgbClr val="000000"/>
            </a:solidFill>
            <a:miter lim="800000"/>
            <a:headEnd/>
            <a:tailEnd/>
          </a:ln>
        </p:spPr>
        <p:txBody>
          <a:bodyPr wrap="none" anchor="ctr"/>
          <a:lstStyle/>
          <a:p>
            <a:pPr algn="ctr"/>
            <a:endParaRPr lang="id-ID">
              <a:solidFill>
                <a:srgbClr val="003300"/>
              </a:solidFill>
              <a:latin typeface="Calibri" pitchFamily="34" charset="0"/>
            </a:endParaRPr>
          </a:p>
        </p:txBody>
      </p:sp>
      <p:sp>
        <p:nvSpPr>
          <p:cNvPr id="4" name="Text Box 19"/>
          <p:cNvSpPr txBox="1">
            <a:spLocks noChangeArrowheads="1"/>
          </p:cNvSpPr>
          <p:nvPr/>
        </p:nvSpPr>
        <p:spPr bwMode="auto">
          <a:xfrm>
            <a:off x="0" y="34701"/>
            <a:ext cx="9143999" cy="830997"/>
          </a:xfrm>
          <a:prstGeom prst="rect">
            <a:avLst/>
          </a:prstGeom>
          <a:solidFill>
            <a:srgbClr val="0000CC"/>
          </a:solidFill>
          <a:ln w="28575">
            <a:solidFill>
              <a:srgbClr val="002060"/>
            </a:solidFill>
          </a:ln>
        </p:spPr>
        <p:txBody>
          <a:bodyPr wrap="square" tIns="91440" bIns="91440">
            <a:spAutoFit/>
          </a:bodyPr>
          <a:lstStyle>
            <a:lvl1pPr marL="465138" indent="-465138" defTabSz="889000" eaLnBrk="0" hangingPunct="0">
              <a:tabLst>
                <a:tab pos="465138" algn="l"/>
              </a:tabLst>
              <a:defRPr>
                <a:solidFill>
                  <a:schemeClr val="tx1"/>
                </a:solidFill>
                <a:latin typeface="Verdana" pitchFamily="34" charset="0"/>
                <a:cs typeface="Arial" pitchFamily="34" charset="0"/>
              </a:defRPr>
            </a:lvl1pPr>
            <a:lvl2pPr marL="742950" indent="-285750" defTabSz="889000" eaLnBrk="0" hangingPunct="0">
              <a:tabLst>
                <a:tab pos="465138" algn="l"/>
              </a:tabLst>
              <a:defRPr>
                <a:solidFill>
                  <a:schemeClr val="tx1"/>
                </a:solidFill>
                <a:latin typeface="Verdana" pitchFamily="34" charset="0"/>
                <a:cs typeface="Arial" pitchFamily="34" charset="0"/>
              </a:defRPr>
            </a:lvl2pPr>
            <a:lvl3pPr marL="1143000" indent="-228600" defTabSz="889000" eaLnBrk="0" hangingPunct="0">
              <a:tabLst>
                <a:tab pos="465138" algn="l"/>
              </a:tabLst>
              <a:defRPr>
                <a:solidFill>
                  <a:schemeClr val="tx1"/>
                </a:solidFill>
                <a:latin typeface="Verdana" pitchFamily="34" charset="0"/>
                <a:cs typeface="Arial" pitchFamily="34" charset="0"/>
              </a:defRPr>
            </a:lvl3pPr>
            <a:lvl4pPr marL="1600200" indent="-228600" defTabSz="889000" eaLnBrk="0" hangingPunct="0">
              <a:tabLst>
                <a:tab pos="465138" algn="l"/>
              </a:tabLst>
              <a:defRPr>
                <a:solidFill>
                  <a:schemeClr val="tx1"/>
                </a:solidFill>
                <a:latin typeface="Verdana" pitchFamily="34" charset="0"/>
                <a:cs typeface="Arial" pitchFamily="34" charset="0"/>
              </a:defRPr>
            </a:lvl4pPr>
            <a:lvl5pPr marL="2057400" indent="-228600" defTabSz="889000" eaLnBrk="0" hangingPunct="0">
              <a:tabLst>
                <a:tab pos="465138" algn="l"/>
              </a:tabLst>
              <a:defRPr>
                <a:solidFill>
                  <a:schemeClr val="tx1"/>
                </a:solidFill>
                <a:latin typeface="Verdana" pitchFamily="34" charset="0"/>
                <a:cs typeface="Arial" pitchFamily="34" charset="0"/>
              </a:defRPr>
            </a:lvl5pPr>
            <a:lvl6pPr marL="2514600" indent="-228600" defTabSz="889000" eaLnBrk="0" fontAlgn="base" hangingPunct="0">
              <a:spcBef>
                <a:spcPct val="0"/>
              </a:spcBef>
              <a:spcAft>
                <a:spcPct val="0"/>
              </a:spcAft>
              <a:tabLst>
                <a:tab pos="465138" algn="l"/>
              </a:tabLst>
              <a:defRPr>
                <a:solidFill>
                  <a:schemeClr val="tx1"/>
                </a:solidFill>
                <a:latin typeface="Verdana" pitchFamily="34" charset="0"/>
                <a:cs typeface="Arial" pitchFamily="34" charset="0"/>
              </a:defRPr>
            </a:lvl6pPr>
            <a:lvl7pPr marL="2971800" indent="-228600" defTabSz="889000" eaLnBrk="0" fontAlgn="base" hangingPunct="0">
              <a:spcBef>
                <a:spcPct val="0"/>
              </a:spcBef>
              <a:spcAft>
                <a:spcPct val="0"/>
              </a:spcAft>
              <a:tabLst>
                <a:tab pos="465138" algn="l"/>
              </a:tabLst>
              <a:defRPr>
                <a:solidFill>
                  <a:schemeClr val="tx1"/>
                </a:solidFill>
                <a:latin typeface="Verdana" pitchFamily="34" charset="0"/>
                <a:cs typeface="Arial" pitchFamily="34" charset="0"/>
              </a:defRPr>
            </a:lvl7pPr>
            <a:lvl8pPr marL="3429000" indent="-228600" defTabSz="889000" eaLnBrk="0" fontAlgn="base" hangingPunct="0">
              <a:spcBef>
                <a:spcPct val="0"/>
              </a:spcBef>
              <a:spcAft>
                <a:spcPct val="0"/>
              </a:spcAft>
              <a:tabLst>
                <a:tab pos="465138" algn="l"/>
              </a:tabLst>
              <a:defRPr>
                <a:solidFill>
                  <a:schemeClr val="tx1"/>
                </a:solidFill>
                <a:latin typeface="Verdana" pitchFamily="34" charset="0"/>
                <a:cs typeface="Arial" pitchFamily="34" charset="0"/>
              </a:defRPr>
            </a:lvl8pPr>
            <a:lvl9pPr marL="3886200" indent="-228600" defTabSz="889000" eaLnBrk="0" fontAlgn="base" hangingPunct="0">
              <a:spcBef>
                <a:spcPct val="0"/>
              </a:spcBef>
              <a:spcAft>
                <a:spcPct val="0"/>
              </a:spcAft>
              <a:tabLst>
                <a:tab pos="465138" algn="l"/>
              </a:tabLst>
              <a:defRPr>
                <a:solidFill>
                  <a:schemeClr val="tx1"/>
                </a:solidFill>
                <a:latin typeface="Verdana" pitchFamily="34" charset="0"/>
                <a:cs typeface="Arial" pitchFamily="34" charset="0"/>
              </a:defRPr>
            </a:lvl9pPr>
          </a:lstStyle>
          <a:p>
            <a:pPr algn="ctr" eaLnBrk="1" hangingPunct="1">
              <a:defRPr/>
            </a:pPr>
            <a:r>
              <a:rPr lang="id-ID" sz="2400" b="1" dirty="0" smtClean="0">
                <a:solidFill>
                  <a:srgbClr val="FFFF00"/>
                </a:solidFill>
                <a:effectLst>
                  <a:outerShdw blurRad="38100" dist="38100" dir="2700000" algn="tl">
                    <a:srgbClr val="000000">
                      <a:alpha val="43137"/>
                    </a:srgbClr>
                  </a:outerShdw>
                </a:effectLst>
                <a:latin typeface="Arial Rounded MT Bold" pitchFamily="34" charset="0"/>
                <a:cs typeface="Aharoni" pitchFamily="2" charset="-79"/>
              </a:rPr>
              <a:t>GAMBARAN UMUM PELINDUNGAN PMI </a:t>
            </a:r>
          </a:p>
          <a:p>
            <a:pPr algn="ctr" eaLnBrk="1" hangingPunct="1">
              <a:defRPr/>
            </a:pPr>
            <a:r>
              <a:rPr lang="id-ID" b="1" dirty="0" smtClean="0">
                <a:solidFill>
                  <a:srgbClr val="FFFF00"/>
                </a:solidFill>
                <a:effectLst>
                  <a:outerShdw blurRad="38100" dist="38100" dir="2700000" algn="tl">
                    <a:srgbClr val="000000">
                      <a:alpha val="43137"/>
                    </a:srgbClr>
                  </a:outerShdw>
                </a:effectLst>
                <a:latin typeface="Arial Rounded MT Bold" pitchFamily="34" charset="0"/>
                <a:cs typeface="Aharoni" pitchFamily="2" charset="-79"/>
              </a:rPr>
              <a:t>Menurut UU No. 18 Tahun 2017</a:t>
            </a:r>
            <a:endParaRPr lang="en-US" dirty="0" smtClean="0">
              <a:solidFill>
                <a:srgbClr val="FFFF00"/>
              </a:solidFill>
              <a:effectLst>
                <a:outerShdw blurRad="38100" dist="38100" dir="2700000" algn="tl">
                  <a:srgbClr val="000000">
                    <a:alpha val="43137"/>
                  </a:srgbClr>
                </a:outerShdw>
              </a:effectLst>
              <a:latin typeface="Arial Rounded MT Bold" pitchFamily="34" charset="0"/>
              <a:cs typeface="Aharoni" pitchFamily="2" charset="-79"/>
            </a:endParaRPr>
          </a:p>
        </p:txBody>
      </p:sp>
      <p:sp>
        <p:nvSpPr>
          <p:cNvPr id="104" name="Text Box 14"/>
          <p:cNvSpPr txBox="1">
            <a:spLocks noChangeArrowheads="1"/>
          </p:cNvSpPr>
          <p:nvPr/>
        </p:nvSpPr>
        <p:spPr bwMode="auto">
          <a:xfrm>
            <a:off x="5363158" y="3811330"/>
            <a:ext cx="994792" cy="261610"/>
          </a:xfrm>
          <a:prstGeom prst="rect">
            <a:avLst/>
          </a:prstGeom>
          <a:noFill/>
          <a:ln w="9525">
            <a:noFill/>
            <a:miter lim="800000"/>
            <a:headEnd/>
            <a:tailEnd/>
          </a:ln>
          <a:effectLst/>
        </p:spPr>
        <p:txBody>
          <a:bodyPr wrap="square">
            <a:spAutoFit/>
          </a:bodyPr>
          <a:lstStyle/>
          <a:p>
            <a:pPr algn="ctr">
              <a:defRPr/>
            </a:pPr>
            <a:r>
              <a:rPr lang="en-US" sz="1100" b="1" dirty="0">
                <a:solidFill>
                  <a:schemeClr val="bg1"/>
                </a:solidFill>
                <a:latin typeface="Arial Narrow" pitchFamily="34" charset="0"/>
              </a:rPr>
              <a:t>SISKOTKLN</a:t>
            </a:r>
          </a:p>
        </p:txBody>
      </p:sp>
      <p:sp>
        <p:nvSpPr>
          <p:cNvPr id="72" name="AutoShape 6"/>
          <p:cNvSpPr>
            <a:spLocks noChangeArrowheads="1"/>
          </p:cNvSpPr>
          <p:nvPr/>
        </p:nvSpPr>
        <p:spPr bwMode="auto">
          <a:xfrm>
            <a:off x="264244" y="1089110"/>
            <a:ext cx="2164615" cy="353010"/>
          </a:xfrm>
          <a:prstGeom prst="roundRect">
            <a:avLst>
              <a:gd name="adj" fmla="val 0"/>
            </a:avLst>
          </a:prstGeom>
          <a:solidFill>
            <a:schemeClr val="tx2">
              <a:lumMod val="50000"/>
            </a:schemeClr>
          </a:solidFill>
          <a:ln w="12700">
            <a:headEnd/>
            <a:tailEnd/>
          </a:ln>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id-ID" sz="1600" b="1" dirty="0" smtClean="0">
                <a:solidFill>
                  <a:srgbClr val="FFFF00"/>
                </a:solidFill>
                <a:effectLst>
                  <a:outerShdw blurRad="38100" dist="38100" dir="2700000" algn="tl">
                    <a:srgbClr val="000000">
                      <a:alpha val="43137"/>
                    </a:srgbClr>
                  </a:outerShdw>
                </a:effectLst>
                <a:latin typeface="Aharoni" pitchFamily="2" charset="-79"/>
                <a:cs typeface="Aharoni" pitchFamily="2" charset="-79"/>
              </a:rPr>
              <a:t>CALON PMI</a:t>
            </a:r>
            <a:endParaRPr lang="en-US" sz="1600" b="1" dirty="0">
              <a:solidFill>
                <a:srgbClr val="FFFF00"/>
              </a:solidFill>
              <a:effectLst>
                <a:outerShdw blurRad="38100" dist="38100" dir="2700000" algn="tl">
                  <a:srgbClr val="000000">
                    <a:alpha val="43137"/>
                  </a:srgbClr>
                </a:outerShdw>
              </a:effectLst>
              <a:latin typeface="Aharoni" pitchFamily="2" charset="-79"/>
              <a:cs typeface="Aharoni" pitchFamily="2" charset="-79"/>
            </a:endParaRPr>
          </a:p>
        </p:txBody>
      </p:sp>
      <p:sp>
        <p:nvSpPr>
          <p:cNvPr id="80" name="AutoShape 49"/>
          <p:cNvSpPr>
            <a:spLocks noChangeArrowheads="1"/>
          </p:cNvSpPr>
          <p:nvPr/>
        </p:nvSpPr>
        <p:spPr bwMode="auto">
          <a:xfrm>
            <a:off x="271979" y="1560732"/>
            <a:ext cx="2156881" cy="1314331"/>
          </a:xfrm>
          <a:prstGeom prst="roundRect">
            <a:avLst>
              <a:gd name="adj" fmla="val 5886"/>
            </a:avLst>
          </a:prstGeom>
          <a:solidFill>
            <a:schemeClr val="accent5">
              <a:lumMod val="40000"/>
              <a:lumOff val="60000"/>
            </a:schemeClr>
          </a:solidFill>
          <a:ln w="12700">
            <a:solidFill>
              <a:schemeClr val="accent3">
                <a:lumMod val="50000"/>
              </a:schemeClr>
            </a:solidFill>
            <a:headEnd/>
            <a:tailEnd/>
          </a:ln>
          <a:effectLst/>
        </p:spPr>
        <p:style>
          <a:lnRef idx="3">
            <a:schemeClr val="lt1"/>
          </a:lnRef>
          <a:fillRef idx="1">
            <a:schemeClr val="accent1"/>
          </a:fillRef>
          <a:effectRef idx="1">
            <a:schemeClr val="accent1"/>
          </a:effectRef>
          <a:fontRef idx="minor">
            <a:schemeClr val="lt1"/>
          </a:fontRef>
        </p:style>
        <p:txBody>
          <a:bodyPr wrap="square" lIns="9144" tIns="0" anchor="ctr">
            <a:spAutoFit/>
          </a:bodyPr>
          <a:lstStyle/>
          <a:p>
            <a:pPr marL="228600" indent="-228600" algn="ctr">
              <a:defRPr/>
            </a:pPr>
            <a:r>
              <a:rPr lang="id-ID" sz="1400" b="1" dirty="0" smtClean="0">
                <a:solidFill>
                  <a:srgbClr val="FF0000"/>
                </a:solidFill>
                <a:latin typeface="Arial Narrow" pitchFamily="34" charset="0"/>
              </a:rPr>
              <a:t>Persyaratan, </a:t>
            </a:r>
            <a:r>
              <a:rPr lang="id-ID" sz="1400" b="1" i="1" dirty="0" smtClean="0">
                <a:solidFill>
                  <a:srgbClr val="FF0000"/>
                </a:solidFill>
                <a:latin typeface="Arial Narrow" pitchFamily="34" charset="0"/>
              </a:rPr>
              <a:t>pasal 5</a:t>
            </a:r>
            <a:r>
              <a:rPr lang="id-ID" sz="1400" b="1" dirty="0" smtClean="0">
                <a:solidFill>
                  <a:srgbClr val="FF0000"/>
                </a:solidFill>
                <a:latin typeface="Arial Narrow" pitchFamily="34" charset="0"/>
              </a:rPr>
              <a:t>:</a:t>
            </a:r>
            <a:endParaRPr lang="id-ID" sz="1200" b="1" dirty="0" smtClean="0">
              <a:solidFill>
                <a:srgbClr val="FF0000"/>
              </a:solidFill>
              <a:latin typeface="Arial Narrow" pitchFamily="34" charset="0"/>
            </a:endParaRPr>
          </a:p>
          <a:p>
            <a:pPr marL="228600" indent="-228600">
              <a:buFont typeface="+mj-lt"/>
              <a:buAutoNum type="alphaLcPeriod"/>
              <a:defRPr/>
            </a:pPr>
            <a:r>
              <a:rPr lang="id-ID" sz="1100" b="1" dirty="0" smtClean="0">
                <a:solidFill>
                  <a:schemeClr val="tx1"/>
                </a:solidFill>
                <a:latin typeface="Arial Narrow" pitchFamily="34" charset="0"/>
              </a:rPr>
              <a:t>Berusia  minimal 18 tahun</a:t>
            </a:r>
          </a:p>
          <a:p>
            <a:pPr marL="228600" indent="-228600">
              <a:buFont typeface="+mj-lt"/>
              <a:buAutoNum type="alphaLcPeriod"/>
              <a:defRPr/>
            </a:pPr>
            <a:r>
              <a:rPr lang="id-ID" sz="1100" b="1" dirty="0" smtClean="0">
                <a:solidFill>
                  <a:schemeClr val="tx1"/>
                </a:solidFill>
                <a:latin typeface="Arial Narrow" pitchFamily="34" charset="0"/>
              </a:rPr>
              <a:t>Memiliki kompetensi</a:t>
            </a:r>
          </a:p>
          <a:p>
            <a:pPr marL="228600" indent="-228600">
              <a:buFont typeface="+mj-lt"/>
              <a:buAutoNum type="alphaLcPeriod"/>
              <a:defRPr/>
            </a:pPr>
            <a:r>
              <a:rPr lang="id-ID" sz="1100" b="1" dirty="0" smtClean="0">
                <a:solidFill>
                  <a:schemeClr val="tx1"/>
                </a:solidFill>
                <a:latin typeface="Arial Narrow" pitchFamily="34" charset="0"/>
              </a:rPr>
              <a:t>Sehat jasmani dan rohani</a:t>
            </a:r>
          </a:p>
          <a:p>
            <a:pPr marL="228600" indent="-228600">
              <a:buFont typeface="+mj-lt"/>
              <a:buAutoNum type="alphaLcPeriod"/>
              <a:defRPr/>
            </a:pPr>
            <a:r>
              <a:rPr lang="id-ID" sz="1100" b="1" dirty="0" smtClean="0">
                <a:solidFill>
                  <a:schemeClr val="tx1"/>
                </a:solidFill>
                <a:latin typeface="Arial Narrow" pitchFamily="34" charset="0"/>
              </a:rPr>
              <a:t>Terdaftar dan peserta BPJS</a:t>
            </a:r>
          </a:p>
          <a:p>
            <a:pPr marL="228600" indent="-228600">
              <a:buFont typeface="+mj-lt"/>
              <a:buAutoNum type="alphaLcPeriod"/>
              <a:defRPr/>
            </a:pPr>
            <a:r>
              <a:rPr lang="id-ID" sz="1100" b="1" dirty="0" smtClean="0">
                <a:solidFill>
                  <a:schemeClr val="tx1"/>
                </a:solidFill>
                <a:latin typeface="Arial Narrow" pitchFamily="34" charset="0"/>
              </a:rPr>
              <a:t>Memiliki dokumen lengkap yang dipersyaratkan (</a:t>
            </a:r>
            <a:r>
              <a:rPr lang="id-ID" sz="1100" b="1" i="1" dirty="0" smtClean="0">
                <a:solidFill>
                  <a:schemeClr val="tx1"/>
                </a:solidFill>
                <a:latin typeface="Arial Narrow" pitchFamily="34" charset="0"/>
                <a:hlinkClick r:id="rId2" action="ppaction://hlinksldjump"/>
              </a:rPr>
              <a:t>pasal  13)</a:t>
            </a:r>
            <a:endParaRPr lang="id-ID" sz="1100" b="1" i="1" dirty="0" smtClean="0">
              <a:solidFill>
                <a:schemeClr val="tx1"/>
              </a:solidFill>
              <a:latin typeface="Arial Narrow" pitchFamily="34" charset="0"/>
            </a:endParaRPr>
          </a:p>
        </p:txBody>
      </p:sp>
      <p:pic>
        <p:nvPicPr>
          <p:cNvPr id="70" name="Picture 2"/>
          <p:cNvPicPr>
            <a:picLocks noChangeAspect="1" noChangeArrowheads="1"/>
          </p:cNvPicPr>
          <p:nvPr/>
        </p:nvPicPr>
        <p:blipFill>
          <a:blip r:embed="rId3" cstate="print"/>
          <a:srcRect/>
          <a:stretch>
            <a:fillRect/>
          </a:stretch>
        </p:blipFill>
        <p:spPr bwMode="auto">
          <a:xfrm>
            <a:off x="214282" y="1000108"/>
            <a:ext cx="287338" cy="438150"/>
          </a:xfrm>
          <a:prstGeom prst="rect">
            <a:avLst/>
          </a:prstGeom>
          <a:noFill/>
          <a:ln w="9525">
            <a:noFill/>
            <a:miter lim="800000"/>
            <a:headEnd/>
            <a:tailEnd/>
          </a:ln>
        </p:spPr>
      </p:pic>
      <p:sp>
        <p:nvSpPr>
          <p:cNvPr id="41" name="AutoShape 6"/>
          <p:cNvSpPr>
            <a:spLocks noChangeArrowheads="1"/>
          </p:cNvSpPr>
          <p:nvPr/>
        </p:nvSpPr>
        <p:spPr bwMode="auto">
          <a:xfrm>
            <a:off x="6765102" y="2446432"/>
            <a:ext cx="2164615" cy="353010"/>
          </a:xfrm>
          <a:prstGeom prst="roundRect">
            <a:avLst>
              <a:gd name="adj" fmla="val 0"/>
            </a:avLst>
          </a:prstGeom>
          <a:solidFill>
            <a:schemeClr val="tx2">
              <a:lumMod val="50000"/>
            </a:schemeClr>
          </a:solidFill>
          <a:ln w="12700">
            <a:headEnd/>
            <a:tailEnd/>
          </a:ln>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id-ID" sz="1600" b="1" dirty="0" smtClean="0">
                <a:solidFill>
                  <a:srgbClr val="FFFF00"/>
                </a:solidFill>
                <a:effectLst>
                  <a:outerShdw blurRad="38100" dist="38100" dir="2700000" algn="tl">
                    <a:srgbClr val="000000">
                      <a:alpha val="43137"/>
                    </a:srgbClr>
                  </a:outerShdw>
                </a:effectLst>
                <a:latin typeface="Aharoni" pitchFamily="2" charset="-79"/>
                <a:cs typeface="Aharoni" pitchFamily="2" charset="-79"/>
              </a:rPr>
              <a:t>PMI</a:t>
            </a:r>
            <a:endParaRPr lang="en-US" sz="1600" b="1" dirty="0">
              <a:solidFill>
                <a:srgbClr val="FFFF00"/>
              </a:solidFill>
              <a:effectLst>
                <a:outerShdw blurRad="38100" dist="38100" dir="2700000" algn="tl">
                  <a:srgbClr val="000000">
                    <a:alpha val="43137"/>
                  </a:srgbClr>
                </a:outerShdw>
              </a:effectLst>
              <a:latin typeface="Aharoni" pitchFamily="2" charset="-79"/>
              <a:cs typeface="Aharoni" pitchFamily="2" charset="-79"/>
            </a:endParaRPr>
          </a:p>
        </p:txBody>
      </p:sp>
      <p:sp>
        <p:nvSpPr>
          <p:cNvPr id="42" name="AutoShape 49"/>
          <p:cNvSpPr>
            <a:spLocks noChangeArrowheads="1"/>
          </p:cNvSpPr>
          <p:nvPr/>
        </p:nvSpPr>
        <p:spPr bwMode="auto">
          <a:xfrm>
            <a:off x="6772837" y="2830960"/>
            <a:ext cx="2156881" cy="1662708"/>
          </a:xfrm>
          <a:prstGeom prst="roundRect">
            <a:avLst>
              <a:gd name="adj" fmla="val 5886"/>
            </a:avLst>
          </a:prstGeom>
          <a:solidFill>
            <a:schemeClr val="accent5">
              <a:lumMod val="40000"/>
              <a:lumOff val="60000"/>
            </a:schemeClr>
          </a:solidFill>
          <a:ln w="12700">
            <a:solidFill>
              <a:schemeClr val="accent3">
                <a:lumMod val="50000"/>
              </a:schemeClr>
            </a:solidFill>
            <a:headEnd/>
            <a:tailEnd/>
          </a:ln>
          <a:effectLst/>
        </p:spPr>
        <p:style>
          <a:lnRef idx="3">
            <a:schemeClr val="lt1"/>
          </a:lnRef>
          <a:fillRef idx="1">
            <a:schemeClr val="accent1"/>
          </a:fillRef>
          <a:effectRef idx="1">
            <a:schemeClr val="accent1"/>
          </a:effectRef>
          <a:fontRef idx="minor">
            <a:schemeClr val="lt1"/>
          </a:fontRef>
        </p:style>
        <p:txBody>
          <a:bodyPr wrap="square" lIns="9144" tIns="0" anchor="ctr">
            <a:spAutoFit/>
          </a:bodyPr>
          <a:lstStyle/>
          <a:p>
            <a:pPr marL="228600" indent="-228600" algn="ctr">
              <a:defRPr/>
            </a:pPr>
            <a:r>
              <a:rPr lang="id-ID" sz="1400" b="1" dirty="0" smtClean="0">
                <a:solidFill>
                  <a:srgbClr val="FF0000"/>
                </a:solidFill>
                <a:latin typeface="Arial Narrow" pitchFamily="34" charset="0"/>
              </a:rPr>
              <a:t>Kewajiban, </a:t>
            </a:r>
            <a:r>
              <a:rPr lang="id-ID" sz="1400" b="1" i="1" dirty="0" smtClean="0">
                <a:solidFill>
                  <a:srgbClr val="FF0000"/>
                </a:solidFill>
                <a:latin typeface="Arial Narrow" pitchFamily="34" charset="0"/>
              </a:rPr>
              <a:t>ps 6-2</a:t>
            </a:r>
            <a:r>
              <a:rPr lang="id-ID" sz="1400" b="1" dirty="0" smtClean="0">
                <a:solidFill>
                  <a:srgbClr val="FF0000"/>
                </a:solidFill>
                <a:latin typeface="Arial Narrow" pitchFamily="34" charset="0"/>
              </a:rPr>
              <a:t>:</a:t>
            </a:r>
            <a:endParaRPr lang="id-ID" sz="1100" b="1" dirty="0" smtClean="0">
              <a:solidFill>
                <a:srgbClr val="FF0000"/>
              </a:solidFill>
              <a:latin typeface="Arial Narrow" pitchFamily="34" charset="0"/>
            </a:endParaRPr>
          </a:p>
          <a:p>
            <a:pPr marL="228600" indent="-228600">
              <a:buFont typeface="+mj-lt"/>
              <a:buAutoNum type="alphaLcPeriod"/>
              <a:defRPr/>
            </a:pPr>
            <a:r>
              <a:rPr lang="id-ID" sz="1100" b="1" dirty="0" smtClean="0">
                <a:solidFill>
                  <a:schemeClr val="tx1"/>
                </a:solidFill>
                <a:latin typeface="Arial Narrow" pitchFamily="34" charset="0"/>
              </a:rPr>
              <a:t>Menaati peraturan perundangan DN &amp; negara penempatan</a:t>
            </a:r>
          </a:p>
          <a:p>
            <a:pPr marL="228600" indent="-228600">
              <a:buFont typeface="+mj-lt"/>
              <a:buAutoNum type="alphaLcPeriod"/>
              <a:defRPr/>
            </a:pPr>
            <a:r>
              <a:rPr lang="id-ID" sz="1100" b="1" dirty="0" smtClean="0">
                <a:solidFill>
                  <a:schemeClr val="tx1"/>
                </a:solidFill>
                <a:latin typeface="Arial Narrow" pitchFamily="34" charset="0"/>
              </a:rPr>
              <a:t>Menghormati adat istiadat negara penempatan</a:t>
            </a:r>
          </a:p>
          <a:p>
            <a:pPr marL="228600" indent="-228600">
              <a:buFont typeface="+mj-lt"/>
              <a:buAutoNum type="alphaLcPeriod"/>
              <a:defRPr/>
            </a:pPr>
            <a:r>
              <a:rPr lang="id-ID" sz="1100" b="1" dirty="0" smtClean="0">
                <a:solidFill>
                  <a:schemeClr val="tx1"/>
                </a:solidFill>
                <a:latin typeface="Arial Narrow" pitchFamily="34" charset="0"/>
              </a:rPr>
              <a:t>Menaati dan melaksanakan PK</a:t>
            </a:r>
          </a:p>
          <a:p>
            <a:pPr marL="228600" indent="-228600">
              <a:buFont typeface="+mj-lt"/>
              <a:buAutoNum type="alphaLcPeriod"/>
              <a:defRPr/>
            </a:pPr>
            <a:r>
              <a:rPr lang="id-ID" sz="1100" b="1" dirty="0" smtClean="0">
                <a:solidFill>
                  <a:schemeClr val="tx1"/>
                </a:solidFill>
                <a:latin typeface="Arial Narrow" pitchFamily="34" charset="0"/>
              </a:rPr>
              <a:t>Melaporkan kedatangan, keberadaan dan kepulangan kepada Perwakilan RI</a:t>
            </a:r>
          </a:p>
        </p:txBody>
      </p:sp>
      <p:pic>
        <p:nvPicPr>
          <p:cNvPr id="43" name="Picture 2"/>
          <p:cNvPicPr>
            <a:picLocks noChangeAspect="1" noChangeArrowheads="1"/>
          </p:cNvPicPr>
          <p:nvPr/>
        </p:nvPicPr>
        <p:blipFill>
          <a:blip r:embed="rId3" cstate="print"/>
          <a:srcRect/>
          <a:stretch>
            <a:fillRect/>
          </a:stretch>
        </p:blipFill>
        <p:spPr bwMode="auto">
          <a:xfrm>
            <a:off x="6715140" y="2357430"/>
            <a:ext cx="287338" cy="438150"/>
          </a:xfrm>
          <a:prstGeom prst="rect">
            <a:avLst/>
          </a:prstGeom>
          <a:noFill/>
          <a:ln w="9525">
            <a:noFill/>
            <a:miter lim="800000"/>
            <a:headEnd/>
            <a:tailEnd/>
          </a:ln>
        </p:spPr>
      </p:pic>
      <p:sp>
        <p:nvSpPr>
          <p:cNvPr id="44" name="AutoShape 6"/>
          <p:cNvSpPr>
            <a:spLocks noChangeArrowheads="1"/>
          </p:cNvSpPr>
          <p:nvPr/>
        </p:nvSpPr>
        <p:spPr bwMode="auto">
          <a:xfrm>
            <a:off x="264244" y="3089374"/>
            <a:ext cx="2164615" cy="353010"/>
          </a:xfrm>
          <a:prstGeom prst="roundRect">
            <a:avLst>
              <a:gd name="adj" fmla="val 0"/>
            </a:avLst>
          </a:prstGeom>
          <a:solidFill>
            <a:schemeClr val="tx2">
              <a:lumMod val="50000"/>
            </a:schemeClr>
          </a:solidFill>
          <a:ln w="12700">
            <a:headEnd/>
            <a:tailEnd/>
          </a:ln>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id-ID" sz="1600" b="1" dirty="0" smtClean="0">
                <a:solidFill>
                  <a:srgbClr val="FFFF00"/>
                </a:solidFill>
                <a:effectLst>
                  <a:outerShdw blurRad="38100" dist="38100" dir="2700000" algn="tl">
                    <a:srgbClr val="000000">
                      <a:alpha val="43137"/>
                    </a:srgbClr>
                  </a:outerShdw>
                </a:effectLst>
                <a:latin typeface="Aharoni" pitchFamily="2" charset="-79"/>
                <a:cs typeface="Aharoni" pitchFamily="2" charset="-79"/>
              </a:rPr>
              <a:t>CALON PMI/PMI</a:t>
            </a:r>
            <a:endParaRPr lang="en-US" sz="1600" b="1" dirty="0">
              <a:solidFill>
                <a:srgbClr val="FFFF00"/>
              </a:solidFill>
              <a:effectLst>
                <a:outerShdw blurRad="38100" dist="38100" dir="2700000" algn="tl">
                  <a:srgbClr val="000000">
                    <a:alpha val="43137"/>
                  </a:srgbClr>
                </a:outerShdw>
              </a:effectLst>
              <a:latin typeface="Aharoni" pitchFamily="2" charset="-79"/>
              <a:cs typeface="Aharoni" pitchFamily="2" charset="-79"/>
            </a:endParaRPr>
          </a:p>
        </p:txBody>
      </p:sp>
      <p:sp>
        <p:nvSpPr>
          <p:cNvPr id="45" name="AutoShape 49"/>
          <p:cNvSpPr>
            <a:spLocks noChangeArrowheads="1"/>
          </p:cNvSpPr>
          <p:nvPr/>
        </p:nvSpPr>
        <p:spPr bwMode="auto">
          <a:xfrm>
            <a:off x="271979" y="3473902"/>
            <a:ext cx="2156881" cy="2682389"/>
          </a:xfrm>
          <a:prstGeom prst="roundRect">
            <a:avLst>
              <a:gd name="adj" fmla="val 5886"/>
            </a:avLst>
          </a:prstGeom>
          <a:solidFill>
            <a:schemeClr val="accent5">
              <a:lumMod val="40000"/>
              <a:lumOff val="60000"/>
            </a:schemeClr>
          </a:solidFill>
          <a:ln w="12700">
            <a:solidFill>
              <a:schemeClr val="accent3">
                <a:lumMod val="50000"/>
              </a:schemeClr>
            </a:solidFill>
            <a:headEnd/>
            <a:tailEnd/>
          </a:ln>
          <a:effectLst/>
        </p:spPr>
        <p:style>
          <a:lnRef idx="3">
            <a:schemeClr val="lt1"/>
          </a:lnRef>
          <a:fillRef idx="1">
            <a:schemeClr val="accent1"/>
          </a:fillRef>
          <a:effectRef idx="1">
            <a:schemeClr val="accent1"/>
          </a:effectRef>
          <a:fontRef idx="minor">
            <a:schemeClr val="lt1"/>
          </a:fontRef>
        </p:style>
        <p:txBody>
          <a:bodyPr wrap="square" lIns="9144" tIns="0" anchor="ctr">
            <a:spAutoFit/>
          </a:bodyPr>
          <a:lstStyle/>
          <a:p>
            <a:pPr marL="228600" indent="-228600" algn="ctr">
              <a:defRPr/>
            </a:pPr>
            <a:r>
              <a:rPr lang="id-ID" sz="1400" b="1" dirty="0" smtClean="0">
                <a:solidFill>
                  <a:srgbClr val="FF0000"/>
                </a:solidFill>
                <a:latin typeface="Arial Narrow" pitchFamily="34" charset="0"/>
              </a:rPr>
              <a:t>Hak yang diperoleh, </a:t>
            </a:r>
            <a:r>
              <a:rPr lang="id-ID" sz="1400" b="1" i="1" dirty="0" smtClean="0">
                <a:solidFill>
                  <a:srgbClr val="FF0000"/>
                </a:solidFill>
                <a:latin typeface="Arial Narrow" pitchFamily="34" charset="0"/>
              </a:rPr>
              <a:t>ps 6-1</a:t>
            </a:r>
            <a:r>
              <a:rPr lang="id-ID" sz="1400" b="1" dirty="0" smtClean="0">
                <a:solidFill>
                  <a:srgbClr val="FF0000"/>
                </a:solidFill>
                <a:latin typeface="Arial Narrow" pitchFamily="34" charset="0"/>
              </a:rPr>
              <a:t>:</a:t>
            </a:r>
            <a:endParaRPr lang="id-ID" sz="1200" b="1" dirty="0" smtClean="0">
              <a:solidFill>
                <a:srgbClr val="FF0000"/>
              </a:solidFill>
              <a:latin typeface="Arial Narrow" pitchFamily="34" charset="0"/>
            </a:endParaRPr>
          </a:p>
          <a:p>
            <a:pPr marL="228600" indent="-228600">
              <a:buFont typeface="+mj-lt"/>
              <a:buAutoNum type="alphaLcPeriod"/>
              <a:defRPr/>
            </a:pPr>
            <a:r>
              <a:rPr lang="id-ID" sz="1100" b="1" dirty="0" smtClean="0">
                <a:solidFill>
                  <a:schemeClr val="tx1"/>
                </a:solidFill>
                <a:latin typeface="Arial Narrow" pitchFamily="34" charset="0"/>
              </a:rPr>
              <a:t>Dapat &amp; pilih pekerjaan  di LN</a:t>
            </a:r>
          </a:p>
          <a:p>
            <a:pPr marL="228600" indent="-228600">
              <a:buFont typeface="+mj-lt"/>
              <a:buAutoNum type="alphaLcPeriod"/>
              <a:defRPr/>
            </a:pPr>
            <a:r>
              <a:rPr lang="id-ID" sz="1100" b="1" dirty="0" smtClean="0">
                <a:solidFill>
                  <a:schemeClr val="tx1"/>
                </a:solidFill>
                <a:latin typeface="Arial Narrow" pitchFamily="34" charset="0"/>
              </a:rPr>
              <a:t>Akses Diklatker</a:t>
            </a:r>
          </a:p>
          <a:p>
            <a:pPr marL="228600" indent="-228600">
              <a:buFont typeface="+mj-lt"/>
              <a:buAutoNum type="alphaLcPeriod"/>
              <a:defRPr/>
            </a:pPr>
            <a:r>
              <a:rPr lang="id-ID" sz="1100" b="1" dirty="0" smtClean="0">
                <a:solidFill>
                  <a:schemeClr val="tx1"/>
                </a:solidFill>
                <a:latin typeface="Arial Narrow" pitchFamily="34" charset="0"/>
              </a:rPr>
              <a:t>Informasi yang benar</a:t>
            </a:r>
          </a:p>
          <a:p>
            <a:pPr marL="228600" indent="-228600">
              <a:buFont typeface="+mj-lt"/>
              <a:buAutoNum type="alphaLcPeriod"/>
              <a:defRPr/>
            </a:pPr>
            <a:r>
              <a:rPr lang="id-ID" sz="1100" b="1" dirty="0" smtClean="0">
                <a:solidFill>
                  <a:schemeClr val="tx1"/>
                </a:solidFill>
                <a:latin typeface="Arial Narrow" pitchFamily="34" charset="0"/>
              </a:rPr>
              <a:t>Pelayanan  profesional &amp; manusiawi  tanpa diskrimiatif</a:t>
            </a:r>
          </a:p>
          <a:p>
            <a:pPr marL="228600" indent="-228600">
              <a:buFont typeface="+mj-lt"/>
              <a:buAutoNum type="alphaLcPeriod"/>
              <a:defRPr/>
            </a:pPr>
            <a:r>
              <a:rPr lang="id-ID" sz="1100" b="1" dirty="0">
                <a:solidFill>
                  <a:schemeClr val="tx1"/>
                </a:solidFill>
                <a:latin typeface="Arial Narrow" pitchFamily="34" charset="0"/>
              </a:rPr>
              <a:t>J</a:t>
            </a:r>
            <a:r>
              <a:rPr lang="id-ID" sz="1100" b="1" dirty="0" smtClean="0">
                <a:solidFill>
                  <a:schemeClr val="tx1"/>
                </a:solidFill>
                <a:latin typeface="Arial Narrow" pitchFamily="34" charset="0"/>
              </a:rPr>
              <a:t>alankan ibadah</a:t>
            </a:r>
          </a:p>
          <a:p>
            <a:pPr marL="228600" indent="-228600">
              <a:buFont typeface="+mj-lt"/>
              <a:buAutoNum type="alphaLcPeriod"/>
              <a:defRPr/>
            </a:pPr>
            <a:r>
              <a:rPr lang="id-ID" sz="1100" b="1" dirty="0">
                <a:solidFill>
                  <a:schemeClr val="tx1"/>
                </a:solidFill>
                <a:latin typeface="Arial Narrow" pitchFamily="34" charset="0"/>
              </a:rPr>
              <a:t>S</a:t>
            </a:r>
            <a:r>
              <a:rPr lang="id-ID" sz="1100" b="1" dirty="0" smtClean="0">
                <a:solidFill>
                  <a:schemeClr val="tx1"/>
                </a:solidFill>
                <a:latin typeface="Arial Narrow" pitchFamily="34" charset="0"/>
              </a:rPr>
              <a:t>tandar gaji sesuai PK</a:t>
            </a:r>
          </a:p>
          <a:p>
            <a:pPr marL="228600" indent="-228600">
              <a:buFont typeface="+mj-lt"/>
              <a:buAutoNum type="alphaLcPeriod"/>
              <a:defRPr/>
            </a:pPr>
            <a:r>
              <a:rPr lang="id-ID" sz="1100" b="1" dirty="0" smtClean="0">
                <a:solidFill>
                  <a:schemeClr val="tx1"/>
                </a:solidFill>
                <a:latin typeface="Arial Narrow" pitchFamily="34" charset="0"/>
              </a:rPr>
              <a:t>Pelindungan &amp; bantuan hukum</a:t>
            </a:r>
          </a:p>
          <a:p>
            <a:pPr marL="228600" indent="-228600">
              <a:buFont typeface="+mj-lt"/>
              <a:buAutoNum type="alphaLcPeriod"/>
              <a:defRPr/>
            </a:pPr>
            <a:r>
              <a:rPr lang="id-ID" sz="1100" b="1" dirty="0" smtClean="0">
                <a:solidFill>
                  <a:schemeClr val="tx1"/>
                </a:solidFill>
                <a:latin typeface="Arial Narrow" pitchFamily="34" charset="0"/>
              </a:rPr>
              <a:t>Penjelasan hak &amp; kewajiban</a:t>
            </a:r>
          </a:p>
          <a:p>
            <a:pPr marL="228600" indent="-228600">
              <a:buFont typeface="+mj-lt"/>
              <a:buAutoNum type="alphaLcPeriod"/>
              <a:defRPr/>
            </a:pPr>
            <a:r>
              <a:rPr lang="id-ID" sz="1100" b="1" dirty="0" smtClean="0">
                <a:solidFill>
                  <a:schemeClr val="tx1"/>
                </a:solidFill>
                <a:latin typeface="Arial Narrow" pitchFamily="34" charset="0"/>
              </a:rPr>
              <a:t>Akses berkomunikasi</a:t>
            </a:r>
          </a:p>
          <a:p>
            <a:pPr marL="228600" indent="-228600">
              <a:buFont typeface="+mj-lt"/>
              <a:buAutoNum type="alphaLcPeriod"/>
              <a:defRPr/>
            </a:pPr>
            <a:r>
              <a:rPr lang="id-ID" sz="1100" b="1" dirty="0" smtClean="0">
                <a:solidFill>
                  <a:schemeClr val="tx1"/>
                </a:solidFill>
                <a:latin typeface="Arial Narrow" pitchFamily="34" charset="0"/>
              </a:rPr>
              <a:t>Menguasai dokumen perjalanan</a:t>
            </a:r>
          </a:p>
          <a:p>
            <a:pPr marL="228600" indent="-228600">
              <a:buFont typeface="+mj-lt"/>
              <a:buAutoNum type="alphaLcPeriod"/>
              <a:defRPr/>
            </a:pPr>
            <a:r>
              <a:rPr lang="id-ID" sz="1100" b="1" dirty="0" smtClean="0">
                <a:solidFill>
                  <a:schemeClr val="tx1"/>
                </a:solidFill>
                <a:latin typeface="Arial Narrow" pitchFamily="34" charset="0"/>
              </a:rPr>
              <a:t>Berserikat &amp; berkumpul</a:t>
            </a:r>
          </a:p>
          <a:p>
            <a:pPr marL="228600" indent="-228600">
              <a:buFont typeface="+mj-lt"/>
              <a:buAutoNum type="alphaLcPeriod"/>
              <a:defRPr/>
            </a:pPr>
            <a:r>
              <a:rPr lang="id-ID" sz="1100" b="1" dirty="0" smtClean="0">
                <a:solidFill>
                  <a:schemeClr val="tx1"/>
                </a:solidFill>
                <a:latin typeface="Arial Narrow" pitchFamily="34" charset="0"/>
              </a:rPr>
              <a:t>Jaminan pelindungan</a:t>
            </a:r>
            <a:endParaRPr lang="id-ID" sz="1100" b="1" dirty="0">
              <a:solidFill>
                <a:schemeClr val="tx1"/>
              </a:solidFill>
              <a:latin typeface="Arial Narrow" pitchFamily="34" charset="0"/>
            </a:endParaRPr>
          </a:p>
          <a:p>
            <a:pPr marL="228600" indent="-228600">
              <a:buFont typeface="+mj-lt"/>
              <a:buAutoNum type="alphaLcPeriod"/>
              <a:defRPr/>
            </a:pPr>
            <a:r>
              <a:rPr lang="id-ID" sz="1100" b="1" dirty="0" smtClean="0">
                <a:solidFill>
                  <a:schemeClr val="tx1"/>
                </a:solidFill>
                <a:latin typeface="Arial Narrow" pitchFamily="34" charset="0"/>
              </a:rPr>
              <a:t>Memperoleh dokumen &amp; PK</a:t>
            </a:r>
          </a:p>
        </p:txBody>
      </p:sp>
      <p:pic>
        <p:nvPicPr>
          <p:cNvPr id="46" name="Picture 2"/>
          <p:cNvPicPr>
            <a:picLocks noChangeAspect="1" noChangeArrowheads="1"/>
          </p:cNvPicPr>
          <p:nvPr/>
        </p:nvPicPr>
        <p:blipFill>
          <a:blip r:embed="rId3" cstate="print"/>
          <a:srcRect/>
          <a:stretch>
            <a:fillRect/>
          </a:stretch>
        </p:blipFill>
        <p:spPr bwMode="auto">
          <a:xfrm>
            <a:off x="214282" y="3000372"/>
            <a:ext cx="287338" cy="438150"/>
          </a:xfrm>
          <a:prstGeom prst="rect">
            <a:avLst/>
          </a:prstGeom>
          <a:noFill/>
          <a:ln w="9525">
            <a:noFill/>
            <a:miter lim="800000"/>
            <a:headEnd/>
            <a:tailEnd/>
          </a:ln>
        </p:spPr>
      </p:pic>
      <p:sp>
        <p:nvSpPr>
          <p:cNvPr id="47" name="AutoShape 32"/>
          <p:cNvSpPr>
            <a:spLocks noChangeArrowheads="1"/>
          </p:cNvSpPr>
          <p:nvPr/>
        </p:nvSpPr>
        <p:spPr bwMode="auto">
          <a:xfrm>
            <a:off x="4323007" y="1347771"/>
            <a:ext cx="1320563" cy="438155"/>
          </a:xfrm>
          <a:prstGeom prst="roundRect">
            <a:avLst>
              <a:gd name="adj" fmla="val 596"/>
            </a:avLst>
          </a:prstGeom>
          <a:solidFill>
            <a:srgbClr val="FFFFCC"/>
          </a:solidFill>
          <a:ln w="6350">
            <a:solidFill>
              <a:srgbClr val="002060"/>
            </a:solidFill>
            <a:headEnd/>
            <a:tailEnd/>
          </a:ln>
          <a:effectLst/>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en-US" sz="1200" b="1" dirty="0" err="1" smtClean="0">
                <a:solidFill>
                  <a:srgbClr val="000000"/>
                </a:solidFill>
                <a:latin typeface="Arial Narrow" pitchFamily="34" charset="0"/>
                <a:cs typeface="Arial" charset="0"/>
              </a:rPr>
              <a:t>Uji</a:t>
            </a:r>
            <a:r>
              <a:rPr lang="id-ID" sz="1200" b="1" dirty="0" smtClean="0">
                <a:solidFill>
                  <a:srgbClr val="000000"/>
                </a:solidFill>
                <a:latin typeface="Arial Narrow" pitchFamily="34" charset="0"/>
                <a:cs typeface="Arial" charset="0"/>
              </a:rPr>
              <a:t> Kompetensi</a:t>
            </a:r>
          </a:p>
          <a:p>
            <a:pPr algn="ctr">
              <a:defRPr/>
            </a:pPr>
            <a:r>
              <a:rPr lang="id-ID" sz="1200" b="1" dirty="0" smtClean="0">
                <a:solidFill>
                  <a:srgbClr val="000000"/>
                </a:solidFill>
                <a:latin typeface="Arial Narrow" pitchFamily="34" charset="0"/>
                <a:cs typeface="Arial" charset="0"/>
              </a:rPr>
              <a:t>ber-</a:t>
            </a:r>
            <a:r>
              <a:rPr lang="en-US" sz="1200" b="1" dirty="0" smtClean="0">
                <a:solidFill>
                  <a:srgbClr val="000000"/>
                </a:solidFill>
                <a:latin typeface="Arial Narrow" pitchFamily="34" charset="0"/>
                <a:cs typeface="Arial" charset="0"/>
              </a:rPr>
              <a:t> </a:t>
            </a:r>
            <a:r>
              <a:rPr lang="en-US" sz="1200" b="1" dirty="0" err="1" smtClean="0">
                <a:solidFill>
                  <a:srgbClr val="000000"/>
                </a:solidFill>
                <a:latin typeface="Arial Narrow" pitchFamily="34" charset="0"/>
                <a:cs typeface="Arial" charset="0"/>
              </a:rPr>
              <a:t>Sertifikat</a:t>
            </a:r>
            <a:endParaRPr lang="en-US" sz="1200" b="1" dirty="0">
              <a:solidFill>
                <a:srgbClr val="000000"/>
              </a:solidFill>
              <a:latin typeface="Arial Narrow" pitchFamily="34" charset="0"/>
              <a:cs typeface="Arial" charset="0"/>
            </a:endParaRPr>
          </a:p>
        </p:txBody>
      </p:sp>
      <p:sp>
        <p:nvSpPr>
          <p:cNvPr id="48" name="AutoShape 11"/>
          <p:cNvSpPr>
            <a:spLocks noChangeArrowheads="1"/>
          </p:cNvSpPr>
          <p:nvPr/>
        </p:nvSpPr>
        <p:spPr bwMode="auto">
          <a:xfrm>
            <a:off x="4323007" y="1071546"/>
            <a:ext cx="1320563" cy="279400"/>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en-US" sz="1600" b="1" dirty="0">
                <a:solidFill>
                  <a:schemeClr val="bg1"/>
                </a:solidFill>
                <a:latin typeface="Arial Narrow" pitchFamily="34" charset="0"/>
                <a:cs typeface="Arial" charset="0"/>
              </a:rPr>
              <a:t> </a:t>
            </a:r>
            <a:r>
              <a:rPr lang="id-ID" sz="1600" b="1" dirty="0" smtClean="0">
                <a:solidFill>
                  <a:schemeClr val="bg1"/>
                </a:solidFill>
                <a:latin typeface="Arial Narrow" pitchFamily="34" charset="0"/>
                <a:cs typeface="Arial" charset="0"/>
              </a:rPr>
              <a:t>B</a:t>
            </a:r>
            <a:r>
              <a:rPr lang="en-US" sz="1600" b="1" dirty="0" smtClean="0">
                <a:solidFill>
                  <a:schemeClr val="bg1"/>
                </a:solidFill>
                <a:latin typeface="Arial Narrow" pitchFamily="34" charset="0"/>
                <a:cs typeface="Arial" charset="0"/>
              </a:rPr>
              <a:t>NSP</a:t>
            </a:r>
            <a:r>
              <a:rPr lang="id-ID" sz="1600" b="1" dirty="0" smtClean="0">
                <a:solidFill>
                  <a:schemeClr val="bg1"/>
                </a:solidFill>
                <a:latin typeface="Arial Narrow" pitchFamily="34" charset="0"/>
                <a:cs typeface="Arial" charset="0"/>
              </a:rPr>
              <a:t> - LSP</a:t>
            </a:r>
            <a:endParaRPr lang="en-US" sz="1600" b="1" dirty="0">
              <a:solidFill>
                <a:schemeClr val="bg1"/>
              </a:solidFill>
              <a:latin typeface="Arial Narrow" pitchFamily="34" charset="0"/>
              <a:cs typeface="Arial" charset="0"/>
            </a:endParaRPr>
          </a:p>
        </p:txBody>
      </p:sp>
      <p:sp>
        <p:nvSpPr>
          <p:cNvPr id="57" name="AutoShape 32"/>
          <p:cNvSpPr>
            <a:spLocks noChangeArrowheads="1"/>
          </p:cNvSpPr>
          <p:nvPr/>
        </p:nvSpPr>
        <p:spPr bwMode="auto">
          <a:xfrm>
            <a:off x="5894643" y="1347771"/>
            <a:ext cx="1320563" cy="438155"/>
          </a:xfrm>
          <a:prstGeom prst="roundRect">
            <a:avLst>
              <a:gd name="adj" fmla="val 596"/>
            </a:avLst>
          </a:prstGeom>
          <a:solidFill>
            <a:srgbClr val="FFFFCC"/>
          </a:solidFill>
          <a:ln w="6350">
            <a:solidFill>
              <a:srgbClr val="002060"/>
            </a:solidFill>
            <a:headEnd/>
            <a:tailEnd/>
          </a:ln>
          <a:effectLst/>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id-ID" sz="1200" b="1" dirty="0" smtClean="0">
                <a:solidFill>
                  <a:srgbClr val="000000"/>
                </a:solidFill>
                <a:latin typeface="Arial Narrow" pitchFamily="34" charset="0"/>
                <a:cs typeface="Arial" charset="0"/>
              </a:rPr>
              <a:t>Cek Medical &amp;</a:t>
            </a:r>
          </a:p>
          <a:p>
            <a:pPr algn="ctr">
              <a:defRPr/>
            </a:pPr>
            <a:r>
              <a:rPr lang="id-ID" sz="1200" b="1" dirty="0" smtClean="0">
                <a:solidFill>
                  <a:srgbClr val="000000"/>
                </a:solidFill>
                <a:latin typeface="Arial Narrow" pitchFamily="34" charset="0"/>
                <a:cs typeface="Arial" charset="0"/>
              </a:rPr>
              <a:t>Tes Psikologi</a:t>
            </a:r>
            <a:endParaRPr lang="en-US" sz="1200" b="1" dirty="0">
              <a:solidFill>
                <a:srgbClr val="000000"/>
              </a:solidFill>
              <a:latin typeface="Arial Narrow" pitchFamily="34" charset="0"/>
              <a:cs typeface="Arial" charset="0"/>
            </a:endParaRPr>
          </a:p>
        </p:txBody>
      </p:sp>
      <p:sp>
        <p:nvSpPr>
          <p:cNvPr id="58" name="AutoShape 11"/>
          <p:cNvSpPr>
            <a:spLocks noChangeArrowheads="1"/>
          </p:cNvSpPr>
          <p:nvPr/>
        </p:nvSpPr>
        <p:spPr bwMode="auto">
          <a:xfrm>
            <a:off x="5894643" y="1071546"/>
            <a:ext cx="1320563" cy="279400"/>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en-US" sz="1600" b="1" dirty="0">
                <a:solidFill>
                  <a:schemeClr val="bg1"/>
                </a:solidFill>
                <a:latin typeface="Arial Narrow" pitchFamily="34" charset="0"/>
                <a:cs typeface="Arial" charset="0"/>
              </a:rPr>
              <a:t> </a:t>
            </a:r>
            <a:r>
              <a:rPr lang="id-ID" sz="1600" b="1" dirty="0" smtClean="0">
                <a:solidFill>
                  <a:schemeClr val="bg1"/>
                </a:solidFill>
                <a:latin typeface="Arial Narrow" pitchFamily="34" charset="0"/>
                <a:cs typeface="Arial" charset="0"/>
              </a:rPr>
              <a:t>SARKES &amp; LP</a:t>
            </a:r>
            <a:endParaRPr lang="en-US" sz="1600" b="1" dirty="0">
              <a:solidFill>
                <a:schemeClr val="bg1"/>
              </a:solidFill>
              <a:latin typeface="Arial Narrow" pitchFamily="34" charset="0"/>
              <a:cs typeface="Arial" charset="0"/>
            </a:endParaRPr>
          </a:p>
        </p:txBody>
      </p:sp>
      <p:cxnSp>
        <p:nvCxnSpPr>
          <p:cNvPr id="60" name="Shape 59"/>
          <p:cNvCxnSpPr>
            <a:endCxn id="57" idx="2"/>
          </p:cNvCxnSpPr>
          <p:nvPr/>
        </p:nvCxnSpPr>
        <p:spPr>
          <a:xfrm flipV="1">
            <a:off x="2071670" y="1785926"/>
            <a:ext cx="4483255" cy="357190"/>
          </a:xfrm>
          <a:prstGeom prst="bentConnector2">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4" name="AutoShape 32"/>
          <p:cNvSpPr>
            <a:spLocks noChangeArrowheads="1"/>
          </p:cNvSpPr>
          <p:nvPr/>
        </p:nvSpPr>
        <p:spPr bwMode="auto">
          <a:xfrm>
            <a:off x="7396430" y="1347771"/>
            <a:ext cx="1573225" cy="438155"/>
          </a:xfrm>
          <a:prstGeom prst="roundRect">
            <a:avLst>
              <a:gd name="adj" fmla="val 596"/>
            </a:avLst>
          </a:prstGeom>
          <a:solidFill>
            <a:srgbClr val="FFFFCC"/>
          </a:solidFill>
          <a:ln w="6350">
            <a:solidFill>
              <a:srgbClr val="002060"/>
            </a:solidFill>
            <a:headEnd/>
            <a:tailEnd/>
          </a:ln>
          <a:effectLst/>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id-ID" sz="1200" b="1" dirty="0" smtClean="0">
                <a:solidFill>
                  <a:srgbClr val="000000"/>
                </a:solidFill>
                <a:latin typeface="Arial Narrow" pitchFamily="34" charset="0"/>
                <a:cs typeface="Arial" charset="0"/>
              </a:rPr>
              <a:t>Kepesertaan BPJS</a:t>
            </a:r>
          </a:p>
          <a:p>
            <a:pPr algn="ctr">
              <a:defRPr/>
            </a:pPr>
            <a:r>
              <a:rPr lang="id-ID" sz="1200" b="1" dirty="0" smtClean="0">
                <a:solidFill>
                  <a:srgbClr val="000000"/>
                </a:solidFill>
                <a:latin typeface="Arial Narrow" pitchFamily="34" charset="0"/>
                <a:cs typeface="Arial" charset="0"/>
              </a:rPr>
              <a:t>(Pra, Masa &amp; Purna)</a:t>
            </a:r>
            <a:endParaRPr lang="en-US" sz="1200" b="1" dirty="0">
              <a:solidFill>
                <a:srgbClr val="000000"/>
              </a:solidFill>
              <a:latin typeface="Arial Narrow" pitchFamily="34" charset="0"/>
              <a:cs typeface="Arial" charset="0"/>
            </a:endParaRPr>
          </a:p>
        </p:txBody>
      </p:sp>
      <p:sp>
        <p:nvSpPr>
          <p:cNvPr id="65" name="AutoShape 11"/>
          <p:cNvSpPr>
            <a:spLocks noChangeArrowheads="1"/>
          </p:cNvSpPr>
          <p:nvPr/>
        </p:nvSpPr>
        <p:spPr bwMode="auto">
          <a:xfrm>
            <a:off x="7396430" y="1071546"/>
            <a:ext cx="1573225" cy="279400"/>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en-US" sz="1600" b="1" dirty="0">
                <a:solidFill>
                  <a:schemeClr val="bg1"/>
                </a:solidFill>
                <a:latin typeface="Arial Narrow" pitchFamily="34" charset="0"/>
                <a:cs typeface="Arial" charset="0"/>
              </a:rPr>
              <a:t> </a:t>
            </a:r>
            <a:r>
              <a:rPr lang="id-ID" sz="1600" b="1" dirty="0" smtClean="0">
                <a:solidFill>
                  <a:schemeClr val="bg1"/>
                </a:solidFill>
                <a:latin typeface="Arial Narrow" pitchFamily="34" charset="0"/>
                <a:cs typeface="Arial" charset="0"/>
              </a:rPr>
              <a:t>BPJS TK</a:t>
            </a:r>
            <a:endParaRPr lang="en-US" sz="1600" b="1" dirty="0">
              <a:solidFill>
                <a:schemeClr val="bg1"/>
              </a:solidFill>
              <a:latin typeface="Arial Narrow" pitchFamily="34" charset="0"/>
              <a:cs typeface="Arial" charset="0"/>
            </a:endParaRPr>
          </a:p>
        </p:txBody>
      </p:sp>
      <p:cxnSp>
        <p:nvCxnSpPr>
          <p:cNvPr id="68" name="Shape 67"/>
          <p:cNvCxnSpPr>
            <a:endCxn id="64" idx="2"/>
          </p:cNvCxnSpPr>
          <p:nvPr/>
        </p:nvCxnSpPr>
        <p:spPr>
          <a:xfrm flipV="1">
            <a:off x="2071670" y="1785926"/>
            <a:ext cx="6111373" cy="571504"/>
          </a:xfrm>
          <a:prstGeom prst="bentConnector2">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79" name="Shape 78"/>
          <p:cNvCxnSpPr>
            <a:endCxn id="47" idx="2"/>
          </p:cNvCxnSpPr>
          <p:nvPr/>
        </p:nvCxnSpPr>
        <p:spPr>
          <a:xfrm flipV="1">
            <a:off x="2071670" y="1785926"/>
            <a:ext cx="2911619" cy="214314"/>
          </a:xfrm>
          <a:prstGeom prst="bentConnector2">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81" name="AutoShape 32"/>
          <p:cNvSpPr>
            <a:spLocks noChangeArrowheads="1"/>
          </p:cNvSpPr>
          <p:nvPr/>
        </p:nvSpPr>
        <p:spPr bwMode="auto">
          <a:xfrm>
            <a:off x="2822809" y="1347771"/>
            <a:ext cx="1320563" cy="438155"/>
          </a:xfrm>
          <a:prstGeom prst="roundRect">
            <a:avLst>
              <a:gd name="adj" fmla="val 596"/>
            </a:avLst>
          </a:prstGeom>
          <a:solidFill>
            <a:srgbClr val="FFFFCC"/>
          </a:solidFill>
          <a:ln w="6350">
            <a:solidFill>
              <a:srgbClr val="002060"/>
            </a:solidFill>
            <a:headEnd/>
            <a:tailEnd/>
          </a:ln>
          <a:effectLst/>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en-US" sz="1200" b="1" dirty="0" smtClean="0">
                <a:solidFill>
                  <a:srgbClr val="000000"/>
                </a:solidFill>
                <a:latin typeface="Arial Narrow" pitchFamily="34" charset="0"/>
                <a:cs typeface="Arial" charset="0"/>
              </a:rPr>
              <a:t>C</a:t>
            </a:r>
            <a:r>
              <a:rPr lang="id-ID" sz="1200" b="1" dirty="0" smtClean="0">
                <a:solidFill>
                  <a:srgbClr val="000000"/>
                </a:solidFill>
                <a:latin typeface="Arial Narrow" pitchFamily="34" charset="0"/>
                <a:cs typeface="Arial" charset="0"/>
              </a:rPr>
              <a:t>ek Biodata </a:t>
            </a:r>
          </a:p>
          <a:p>
            <a:pPr algn="ctr">
              <a:defRPr/>
            </a:pPr>
            <a:r>
              <a:rPr lang="id-ID" sz="1200" b="1" dirty="0" smtClean="0">
                <a:solidFill>
                  <a:srgbClr val="000000"/>
                </a:solidFill>
                <a:latin typeface="Arial Narrow" pitchFamily="34" charset="0"/>
                <a:cs typeface="Arial" charset="0"/>
              </a:rPr>
              <a:t>Berbasis NIK</a:t>
            </a:r>
            <a:endParaRPr lang="en-US" sz="1200" b="1" dirty="0">
              <a:solidFill>
                <a:srgbClr val="000000"/>
              </a:solidFill>
              <a:latin typeface="Arial Narrow" pitchFamily="34" charset="0"/>
              <a:cs typeface="Arial" charset="0"/>
            </a:endParaRPr>
          </a:p>
        </p:txBody>
      </p:sp>
      <p:sp>
        <p:nvSpPr>
          <p:cNvPr id="82" name="AutoShape 11"/>
          <p:cNvSpPr>
            <a:spLocks noChangeArrowheads="1"/>
          </p:cNvSpPr>
          <p:nvPr/>
        </p:nvSpPr>
        <p:spPr bwMode="auto">
          <a:xfrm>
            <a:off x="2822809" y="1071546"/>
            <a:ext cx="1320563" cy="279400"/>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id-ID" sz="1600" b="1" dirty="0" smtClean="0">
                <a:solidFill>
                  <a:schemeClr val="bg1"/>
                </a:solidFill>
                <a:latin typeface="Arial Narrow" pitchFamily="34" charset="0"/>
                <a:cs typeface="Arial" charset="0"/>
              </a:rPr>
              <a:t>DUKCAPIL</a:t>
            </a:r>
            <a:endParaRPr lang="en-US" sz="1600" b="1" dirty="0">
              <a:solidFill>
                <a:schemeClr val="bg1"/>
              </a:solidFill>
              <a:latin typeface="Arial Narrow" pitchFamily="34" charset="0"/>
              <a:cs typeface="Arial" charset="0"/>
            </a:endParaRPr>
          </a:p>
        </p:txBody>
      </p:sp>
      <p:cxnSp>
        <p:nvCxnSpPr>
          <p:cNvPr id="88" name="Elbow Connector 87"/>
          <p:cNvCxnSpPr>
            <a:endCxn id="81" idx="1"/>
          </p:cNvCxnSpPr>
          <p:nvPr/>
        </p:nvCxnSpPr>
        <p:spPr>
          <a:xfrm flipV="1">
            <a:off x="2071670" y="1566849"/>
            <a:ext cx="751139" cy="219077"/>
          </a:xfrm>
          <a:prstGeom prst="bentConnector3">
            <a:avLst>
              <a:gd name="adj1" fmla="val 60787"/>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0" name="AutoShape 32"/>
          <p:cNvSpPr>
            <a:spLocks noChangeArrowheads="1"/>
          </p:cNvSpPr>
          <p:nvPr/>
        </p:nvSpPr>
        <p:spPr bwMode="auto">
          <a:xfrm>
            <a:off x="6715140" y="5085062"/>
            <a:ext cx="1785950" cy="1415772"/>
          </a:xfrm>
          <a:prstGeom prst="roundRect">
            <a:avLst>
              <a:gd name="adj" fmla="val 596"/>
            </a:avLst>
          </a:prstGeom>
          <a:solidFill>
            <a:srgbClr val="FFFFCC"/>
          </a:solidFill>
          <a:ln w="6350">
            <a:solidFill>
              <a:srgbClr val="002060"/>
            </a:solidFill>
            <a:headEnd/>
            <a:tailEnd/>
          </a:ln>
          <a:effectLst/>
        </p:spPr>
        <p:style>
          <a:lnRef idx="3">
            <a:schemeClr val="lt1"/>
          </a:lnRef>
          <a:fillRef idx="1">
            <a:schemeClr val="accent1"/>
          </a:fillRef>
          <a:effectRef idx="1">
            <a:schemeClr val="accent1"/>
          </a:effectRef>
          <a:fontRef idx="minor">
            <a:schemeClr val="lt1"/>
          </a:fontRef>
        </p:style>
        <p:txBody>
          <a:bodyPr wrap="square" anchor="ctr">
            <a:spAutoFit/>
          </a:bodyPr>
          <a:lstStyle/>
          <a:p>
            <a:pPr marL="228600" indent="-228600" algn="ctr">
              <a:defRPr/>
            </a:pPr>
            <a:r>
              <a:rPr lang="id-ID" sz="1400" b="1" dirty="0" smtClean="0">
                <a:solidFill>
                  <a:srgbClr val="C00000"/>
                </a:solidFill>
                <a:latin typeface="Arial Narrow" pitchFamily="34" charset="0"/>
                <a:cs typeface="Arial" charset="0"/>
              </a:rPr>
              <a:t>Tugas dan Tjb, </a:t>
            </a:r>
            <a:r>
              <a:rPr lang="id-ID" sz="1400" b="1" i="1" dirty="0" smtClean="0">
                <a:solidFill>
                  <a:srgbClr val="C00000"/>
                </a:solidFill>
                <a:latin typeface="Arial Narrow" pitchFamily="34" charset="0"/>
                <a:cs typeface="Arial" charset="0"/>
              </a:rPr>
              <a:t>ps 52</a:t>
            </a:r>
            <a:r>
              <a:rPr lang="id-ID" sz="1400" b="1" dirty="0" smtClean="0">
                <a:solidFill>
                  <a:srgbClr val="C00000"/>
                </a:solidFill>
                <a:latin typeface="Arial Narrow" pitchFamily="34" charset="0"/>
                <a:cs typeface="Arial" charset="0"/>
              </a:rPr>
              <a:t>:</a:t>
            </a:r>
            <a:endParaRPr lang="id-ID" sz="1200" b="1" dirty="0" smtClean="0">
              <a:solidFill>
                <a:srgbClr val="C00000"/>
              </a:solidFill>
              <a:latin typeface="Arial Narrow" pitchFamily="34" charset="0"/>
              <a:cs typeface="Arial" charset="0"/>
            </a:endParaRPr>
          </a:p>
          <a:p>
            <a:pPr marL="228600" indent="-228600">
              <a:buFont typeface="+mj-lt"/>
              <a:buAutoNum type="alphaLcPeriod"/>
              <a:defRPr/>
            </a:pPr>
            <a:r>
              <a:rPr lang="id-ID" sz="1200" b="1" dirty="0" smtClean="0">
                <a:solidFill>
                  <a:srgbClr val="000000"/>
                </a:solidFill>
                <a:latin typeface="Arial Narrow" pitchFamily="34" charset="0"/>
                <a:cs typeface="Arial" charset="0"/>
              </a:rPr>
              <a:t>Peluang kerja di LN</a:t>
            </a:r>
          </a:p>
          <a:p>
            <a:pPr marL="228600" indent="-228600">
              <a:buFont typeface="+mj-lt"/>
              <a:buAutoNum type="alphaLcPeriod"/>
              <a:defRPr/>
            </a:pPr>
            <a:r>
              <a:rPr lang="id-ID" sz="1200" b="1" dirty="0" smtClean="0">
                <a:solidFill>
                  <a:srgbClr val="000000"/>
                </a:solidFill>
                <a:latin typeface="Arial Narrow" pitchFamily="34" charset="0"/>
                <a:cs typeface="Arial" charset="0"/>
              </a:rPr>
              <a:t>Info Job Order</a:t>
            </a:r>
          </a:p>
          <a:p>
            <a:pPr marL="228600" indent="-228600">
              <a:buFont typeface="+mj-lt"/>
              <a:buAutoNum type="alphaLcPeriod"/>
              <a:defRPr/>
            </a:pPr>
            <a:r>
              <a:rPr lang="id-ID" sz="1200" b="1" dirty="0" smtClean="0">
                <a:solidFill>
                  <a:srgbClr val="000000"/>
                </a:solidFill>
                <a:latin typeface="Arial Narrow" pitchFamily="34" charset="0"/>
                <a:cs typeface="Arial" charset="0"/>
              </a:rPr>
              <a:t>Menempatkan PMI</a:t>
            </a:r>
          </a:p>
          <a:p>
            <a:pPr marL="228600" indent="-228600">
              <a:buFont typeface="+mj-lt"/>
              <a:buAutoNum type="alphaLcPeriod"/>
              <a:defRPr/>
            </a:pPr>
            <a:r>
              <a:rPr lang="id-ID" sz="1200" b="1" dirty="0" smtClean="0">
                <a:solidFill>
                  <a:srgbClr val="000000"/>
                </a:solidFill>
                <a:latin typeface="Arial Narrow" pitchFamily="34" charset="0"/>
                <a:cs typeface="Arial" charset="0"/>
              </a:rPr>
              <a:t>Menyelesaikan permasalahan PMI yang ditempatkan</a:t>
            </a:r>
          </a:p>
        </p:txBody>
      </p:sp>
      <p:sp>
        <p:nvSpPr>
          <p:cNvPr id="91" name="AutoShape 11"/>
          <p:cNvSpPr>
            <a:spLocks noChangeArrowheads="1"/>
          </p:cNvSpPr>
          <p:nvPr/>
        </p:nvSpPr>
        <p:spPr bwMode="auto">
          <a:xfrm>
            <a:off x="6715140" y="4808837"/>
            <a:ext cx="1785950" cy="279400"/>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en-US" sz="1600" b="1" dirty="0">
                <a:solidFill>
                  <a:schemeClr val="bg1"/>
                </a:solidFill>
                <a:latin typeface="Arial Narrow" pitchFamily="34" charset="0"/>
                <a:cs typeface="Arial" charset="0"/>
              </a:rPr>
              <a:t> </a:t>
            </a:r>
            <a:r>
              <a:rPr lang="id-ID" sz="1600" b="1" dirty="0" smtClean="0">
                <a:solidFill>
                  <a:schemeClr val="bg1"/>
                </a:solidFill>
                <a:latin typeface="Arial Narrow" pitchFamily="34" charset="0"/>
                <a:cs typeface="Arial" charset="0"/>
              </a:rPr>
              <a:t>P3MI</a:t>
            </a:r>
            <a:endParaRPr lang="en-US" sz="1600" b="1" dirty="0">
              <a:solidFill>
                <a:schemeClr val="bg1"/>
              </a:solidFill>
              <a:latin typeface="Arial Narrow" pitchFamily="34" charset="0"/>
              <a:cs typeface="Arial" charset="0"/>
            </a:endParaRPr>
          </a:p>
        </p:txBody>
      </p:sp>
      <p:sp>
        <p:nvSpPr>
          <p:cNvPr id="92" name="AutoShape 32"/>
          <p:cNvSpPr>
            <a:spLocks noChangeArrowheads="1"/>
          </p:cNvSpPr>
          <p:nvPr/>
        </p:nvSpPr>
        <p:spPr bwMode="auto">
          <a:xfrm>
            <a:off x="2643174" y="3205159"/>
            <a:ext cx="1534877" cy="1152535"/>
          </a:xfrm>
          <a:prstGeom prst="roundRect">
            <a:avLst>
              <a:gd name="adj" fmla="val 596"/>
            </a:avLst>
          </a:prstGeom>
          <a:solidFill>
            <a:srgbClr val="FFFFCC"/>
          </a:solidFill>
          <a:ln w="6350">
            <a:solidFill>
              <a:srgbClr val="002060"/>
            </a:solidFill>
            <a:headEnd/>
            <a:tailEnd/>
          </a:ln>
          <a:effectLst/>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id-ID" sz="1400" b="1" dirty="0" smtClean="0">
                <a:solidFill>
                  <a:srgbClr val="C00000"/>
                </a:solidFill>
                <a:latin typeface="Arial Narrow" pitchFamily="34" charset="0"/>
                <a:cs typeface="Arial" charset="0"/>
              </a:rPr>
              <a:t>Pasal 38</a:t>
            </a:r>
            <a:endParaRPr lang="id-ID" sz="1200" b="1" dirty="0" smtClean="0">
              <a:solidFill>
                <a:srgbClr val="C00000"/>
              </a:solidFill>
              <a:latin typeface="Arial Narrow" pitchFamily="34" charset="0"/>
              <a:cs typeface="Arial" charset="0"/>
            </a:endParaRPr>
          </a:p>
          <a:p>
            <a:pPr>
              <a:defRPr/>
            </a:pPr>
            <a:r>
              <a:rPr lang="id-ID" sz="1200" b="1" dirty="0" smtClean="0">
                <a:solidFill>
                  <a:srgbClr val="000000"/>
                </a:solidFill>
                <a:latin typeface="Arial Narrow" pitchFamily="34" charset="0"/>
                <a:cs typeface="Arial" charset="0"/>
              </a:rPr>
              <a:t>Efektivitas pelayanan, </a:t>
            </a:r>
          </a:p>
          <a:p>
            <a:pPr>
              <a:defRPr/>
            </a:pPr>
            <a:r>
              <a:rPr lang="id-ID" sz="1200" b="1" dirty="0" smtClean="0">
                <a:solidFill>
                  <a:srgbClr val="000000"/>
                </a:solidFill>
                <a:latin typeface="Arial Narrow" pitchFamily="34" charset="0"/>
                <a:cs typeface="Arial" charset="0"/>
              </a:rPr>
              <a:t>Efisiensi pengurusan</a:t>
            </a:r>
          </a:p>
          <a:p>
            <a:pPr>
              <a:defRPr/>
            </a:pPr>
            <a:r>
              <a:rPr lang="id-ID" sz="1200" b="1" dirty="0" smtClean="0">
                <a:solidFill>
                  <a:srgbClr val="000000"/>
                </a:solidFill>
                <a:latin typeface="Arial Narrow" pitchFamily="34" charset="0"/>
                <a:cs typeface="Arial" charset="0"/>
              </a:rPr>
              <a:t> dok  CPMI/PMI dan </a:t>
            </a:r>
          </a:p>
          <a:p>
            <a:pPr>
              <a:defRPr/>
            </a:pPr>
            <a:r>
              <a:rPr lang="id-ID" sz="1200" b="1" dirty="0" smtClean="0">
                <a:solidFill>
                  <a:srgbClr val="000000"/>
                </a:solidFill>
                <a:latin typeface="Arial Narrow" pitchFamily="34" charset="0"/>
                <a:cs typeface="Arial" charset="0"/>
              </a:rPr>
              <a:t>Kualitas pelayanan PMI</a:t>
            </a:r>
          </a:p>
        </p:txBody>
      </p:sp>
      <p:sp>
        <p:nvSpPr>
          <p:cNvPr id="93" name="AutoShape 11"/>
          <p:cNvSpPr>
            <a:spLocks noChangeArrowheads="1"/>
          </p:cNvSpPr>
          <p:nvPr/>
        </p:nvSpPr>
        <p:spPr bwMode="auto">
          <a:xfrm>
            <a:off x="2643174" y="2928934"/>
            <a:ext cx="1534877" cy="279400"/>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id-ID" sz="1600" b="1" dirty="0" smtClean="0">
                <a:solidFill>
                  <a:schemeClr val="bg1"/>
                </a:solidFill>
                <a:latin typeface="Arial Narrow" pitchFamily="34" charset="0"/>
                <a:cs typeface="Arial" charset="0"/>
              </a:rPr>
              <a:t>LTSA</a:t>
            </a:r>
            <a:endParaRPr lang="en-US" sz="1600" b="1" dirty="0">
              <a:solidFill>
                <a:schemeClr val="bg1"/>
              </a:solidFill>
              <a:latin typeface="Arial Narrow" pitchFamily="34" charset="0"/>
              <a:cs typeface="Arial" charset="0"/>
            </a:endParaRPr>
          </a:p>
        </p:txBody>
      </p:sp>
      <p:sp>
        <p:nvSpPr>
          <p:cNvPr id="97" name="AutoShape 6"/>
          <p:cNvSpPr>
            <a:spLocks noChangeArrowheads="1"/>
          </p:cNvSpPr>
          <p:nvPr/>
        </p:nvSpPr>
        <p:spPr bwMode="auto">
          <a:xfrm>
            <a:off x="4272481" y="2428868"/>
            <a:ext cx="2021227" cy="353010"/>
          </a:xfrm>
          <a:prstGeom prst="roundRect">
            <a:avLst>
              <a:gd name="adj" fmla="val 0"/>
            </a:avLst>
          </a:prstGeom>
          <a:solidFill>
            <a:srgbClr val="FF0000"/>
          </a:solidFill>
          <a:ln w="12700">
            <a:headEnd/>
            <a:tailEnd/>
          </a:ln>
        </p:spPr>
        <p:style>
          <a:lnRef idx="3">
            <a:schemeClr val="lt1"/>
          </a:lnRef>
          <a:fillRef idx="1">
            <a:schemeClr val="accent1"/>
          </a:fillRef>
          <a:effectRef idx="1">
            <a:schemeClr val="accent1"/>
          </a:effectRef>
          <a:fontRef idx="minor">
            <a:schemeClr val="lt1"/>
          </a:fontRef>
        </p:style>
        <p:txBody>
          <a:bodyPr wrap="none" anchor="ctr"/>
          <a:lstStyle/>
          <a:p>
            <a:pPr algn="ctr">
              <a:defRPr/>
            </a:pPr>
            <a:r>
              <a:rPr lang="id-ID" sz="1600" b="1" dirty="0" smtClean="0">
                <a:solidFill>
                  <a:schemeClr val="bg1"/>
                </a:solidFill>
                <a:effectLst>
                  <a:outerShdw blurRad="38100" dist="38100" dir="2700000" algn="tl">
                    <a:srgbClr val="000000">
                      <a:alpha val="43137"/>
                    </a:srgbClr>
                  </a:outerShdw>
                </a:effectLst>
                <a:latin typeface="Aharoni" pitchFamily="2" charset="-79"/>
                <a:cs typeface="Aharoni" pitchFamily="2" charset="-79"/>
              </a:rPr>
              <a:t>PERWAKILAN RI</a:t>
            </a:r>
            <a:endParaRPr lang="en-US" sz="1600" b="1" dirty="0">
              <a:solidFill>
                <a:schemeClr val="bg1"/>
              </a:solidFill>
              <a:effectLst>
                <a:outerShdw blurRad="38100" dist="38100" dir="2700000" algn="tl">
                  <a:srgbClr val="000000">
                    <a:alpha val="43137"/>
                  </a:srgbClr>
                </a:outerShdw>
              </a:effectLst>
              <a:latin typeface="Aharoni" pitchFamily="2" charset="-79"/>
              <a:cs typeface="Aharoni" pitchFamily="2" charset="-79"/>
            </a:endParaRPr>
          </a:p>
        </p:txBody>
      </p:sp>
      <p:sp>
        <p:nvSpPr>
          <p:cNvPr id="98" name="AutoShape 49"/>
          <p:cNvSpPr>
            <a:spLocks noChangeArrowheads="1"/>
          </p:cNvSpPr>
          <p:nvPr/>
        </p:nvSpPr>
        <p:spPr bwMode="auto">
          <a:xfrm>
            <a:off x="4280216" y="2813396"/>
            <a:ext cx="2014005" cy="1662708"/>
          </a:xfrm>
          <a:prstGeom prst="roundRect">
            <a:avLst>
              <a:gd name="adj" fmla="val 5886"/>
            </a:avLst>
          </a:prstGeom>
          <a:solidFill>
            <a:schemeClr val="accent5">
              <a:lumMod val="40000"/>
              <a:lumOff val="60000"/>
            </a:schemeClr>
          </a:solidFill>
          <a:ln w="12700">
            <a:solidFill>
              <a:schemeClr val="accent3">
                <a:lumMod val="50000"/>
              </a:schemeClr>
            </a:solidFill>
            <a:headEnd/>
            <a:tailEnd/>
          </a:ln>
          <a:effectLst/>
        </p:spPr>
        <p:style>
          <a:lnRef idx="3">
            <a:schemeClr val="lt1"/>
          </a:lnRef>
          <a:fillRef idx="1">
            <a:schemeClr val="accent1"/>
          </a:fillRef>
          <a:effectRef idx="1">
            <a:schemeClr val="accent1"/>
          </a:effectRef>
          <a:fontRef idx="minor">
            <a:schemeClr val="lt1"/>
          </a:fontRef>
        </p:style>
        <p:txBody>
          <a:bodyPr wrap="square" lIns="9144" tIns="0" anchor="ctr">
            <a:spAutoFit/>
          </a:bodyPr>
          <a:lstStyle/>
          <a:p>
            <a:pPr marL="228600" indent="-228600" algn="ctr">
              <a:defRPr/>
            </a:pPr>
            <a:r>
              <a:rPr lang="id-ID" sz="1400" b="1" i="1" dirty="0" smtClean="0">
                <a:solidFill>
                  <a:srgbClr val="FF0000"/>
                </a:solidFill>
                <a:latin typeface="Arial Narrow" pitchFamily="34" charset="0"/>
              </a:rPr>
              <a:t>Pasal 10</a:t>
            </a:r>
          </a:p>
          <a:p>
            <a:pPr marL="228600" indent="-228600">
              <a:buFont typeface="+mj-lt"/>
              <a:buAutoNum type="alphaLcPeriod"/>
              <a:defRPr/>
            </a:pPr>
            <a:r>
              <a:rPr lang="id-ID" sz="1100" b="1" dirty="0" smtClean="0">
                <a:solidFill>
                  <a:schemeClr val="tx1"/>
                </a:solidFill>
                <a:latin typeface="Arial Narrow" pitchFamily="34" charset="0"/>
              </a:rPr>
              <a:t>Verifikasi dan menetapkan Mitra Usaha &amp; Pemberi Kerja</a:t>
            </a:r>
          </a:p>
          <a:p>
            <a:pPr marL="228600" indent="-228600">
              <a:buFont typeface="+mj-lt"/>
              <a:buAutoNum type="alphaLcPeriod"/>
              <a:defRPr/>
            </a:pPr>
            <a:r>
              <a:rPr lang="id-ID" sz="1100" b="1" dirty="0" smtClean="0">
                <a:solidFill>
                  <a:schemeClr val="tx1"/>
                </a:solidFill>
                <a:latin typeface="Arial Narrow" pitchFamily="34" charset="0"/>
              </a:rPr>
              <a:t>Informasi permintaan PMI dan kondisi ketenagakerjaan di negara penempatan</a:t>
            </a:r>
          </a:p>
          <a:p>
            <a:pPr marL="228600" indent="-228600">
              <a:buFont typeface="+mj-lt"/>
              <a:buAutoNum type="alphaLcPeriod"/>
              <a:defRPr/>
            </a:pPr>
            <a:r>
              <a:rPr lang="id-ID" sz="1100" b="1" dirty="0" smtClean="0">
                <a:solidFill>
                  <a:schemeClr val="tx1"/>
                </a:solidFill>
                <a:latin typeface="Arial Narrow" pitchFamily="34" charset="0"/>
              </a:rPr>
              <a:t>Endors JO, PK dan pelindungan PMI di negara penempatan</a:t>
            </a:r>
          </a:p>
        </p:txBody>
      </p:sp>
      <p:cxnSp>
        <p:nvCxnSpPr>
          <p:cNvPr id="59" name="Elbow Connector 58"/>
          <p:cNvCxnSpPr>
            <a:endCxn id="93" idx="0"/>
          </p:cNvCxnSpPr>
          <p:nvPr/>
        </p:nvCxnSpPr>
        <p:spPr>
          <a:xfrm>
            <a:off x="2357422" y="2714620"/>
            <a:ext cx="1053191" cy="214314"/>
          </a:xfrm>
          <a:prstGeom prst="bentConnector2">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9" name="AutoShape 32"/>
          <p:cNvSpPr>
            <a:spLocks noChangeArrowheads="1"/>
          </p:cNvSpPr>
          <p:nvPr/>
        </p:nvSpPr>
        <p:spPr bwMode="auto">
          <a:xfrm>
            <a:off x="2795574" y="5491175"/>
            <a:ext cx="1534877" cy="938221"/>
          </a:xfrm>
          <a:prstGeom prst="roundRect">
            <a:avLst>
              <a:gd name="adj" fmla="val 596"/>
            </a:avLst>
          </a:prstGeom>
          <a:solidFill>
            <a:srgbClr val="FFFFCC"/>
          </a:solidFill>
          <a:ln w="6350">
            <a:solidFill>
              <a:srgbClr val="002060"/>
            </a:solidFill>
            <a:headEnd/>
            <a:tailEnd/>
          </a:ln>
          <a:effectLst/>
        </p:spPr>
        <p:style>
          <a:lnRef idx="3">
            <a:schemeClr val="lt1"/>
          </a:lnRef>
          <a:fillRef idx="1">
            <a:schemeClr val="accent1"/>
          </a:fillRef>
          <a:effectRef idx="1">
            <a:schemeClr val="accent1"/>
          </a:effectRef>
          <a:fontRef idx="minor">
            <a:schemeClr val="lt1"/>
          </a:fontRef>
        </p:style>
        <p:txBody>
          <a:bodyPr wrap="none" anchor="ctr"/>
          <a:lstStyle/>
          <a:p>
            <a:pPr algn="ctr">
              <a:defRPr/>
            </a:pPr>
            <a:endParaRPr lang="id-ID" sz="1200" b="1" dirty="0" smtClean="0">
              <a:solidFill>
                <a:srgbClr val="C00000"/>
              </a:solidFill>
              <a:latin typeface="Arial Narrow" pitchFamily="34" charset="0"/>
              <a:cs typeface="Arial" charset="0"/>
            </a:endParaRPr>
          </a:p>
          <a:p>
            <a:pPr>
              <a:defRPr/>
            </a:pPr>
            <a:r>
              <a:rPr lang="id-ID" sz="1200" b="1" dirty="0" smtClean="0">
                <a:solidFill>
                  <a:srgbClr val="000000"/>
                </a:solidFill>
                <a:latin typeface="Arial Narrow" pitchFamily="34" charset="0"/>
                <a:cs typeface="Arial" charset="0"/>
              </a:rPr>
              <a:t>Pelatihan peningkatan</a:t>
            </a:r>
          </a:p>
          <a:p>
            <a:pPr>
              <a:defRPr/>
            </a:pPr>
            <a:r>
              <a:rPr lang="id-ID" sz="1200" b="1" dirty="0" smtClean="0">
                <a:solidFill>
                  <a:srgbClr val="000000"/>
                </a:solidFill>
                <a:latin typeface="Arial Narrow" pitchFamily="34" charset="0"/>
                <a:cs typeface="Arial" charset="0"/>
              </a:rPr>
              <a:t>kapasitas diri CPMI/PMI</a:t>
            </a:r>
          </a:p>
          <a:p>
            <a:pPr>
              <a:defRPr/>
            </a:pPr>
            <a:r>
              <a:rPr lang="id-ID" sz="1200" b="1" dirty="0" smtClean="0">
                <a:solidFill>
                  <a:srgbClr val="000000"/>
                </a:solidFill>
                <a:latin typeface="Arial Narrow" pitchFamily="34" charset="0"/>
                <a:cs typeface="Arial" charset="0"/>
              </a:rPr>
              <a:t>sesuai kompentensi </a:t>
            </a:r>
          </a:p>
          <a:p>
            <a:pPr>
              <a:defRPr/>
            </a:pPr>
            <a:r>
              <a:rPr lang="id-ID" sz="1200" b="1" dirty="0" smtClean="0">
                <a:solidFill>
                  <a:srgbClr val="000000"/>
                </a:solidFill>
                <a:latin typeface="Arial Narrow" pitchFamily="34" charset="0"/>
                <a:cs typeface="Arial" charset="0"/>
              </a:rPr>
              <a:t>Kerja di LN</a:t>
            </a:r>
            <a:endParaRPr lang="en-US" sz="1200" b="1" dirty="0">
              <a:solidFill>
                <a:srgbClr val="000000"/>
              </a:solidFill>
              <a:latin typeface="Arial Narrow" pitchFamily="34" charset="0"/>
              <a:cs typeface="Arial" charset="0"/>
            </a:endParaRPr>
          </a:p>
        </p:txBody>
      </p:sp>
      <p:sp>
        <p:nvSpPr>
          <p:cNvPr id="71" name="AutoShape 11"/>
          <p:cNvSpPr>
            <a:spLocks noChangeArrowheads="1"/>
          </p:cNvSpPr>
          <p:nvPr/>
        </p:nvSpPr>
        <p:spPr bwMode="auto">
          <a:xfrm>
            <a:off x="2795574" y="5214950"/>
            <a:ext cx="1534877" cy="279400"/>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id-ID" sz="1600" b="1" dirty="0" smtClean="0">
                <a:solidFill>
                  <a:schemeClr val="bg1"/>
                </a:solidFill>
                <a:latin typeface="Arial Narrow" pitchFamily="34" charset="0"/>
                <a:cs typeface="Arial" charset="0"/>
              </a:rPr>
              <a:t>DIKTLAT-LN</a:t>
            </a:r>
            <a:endParaRPr lang="en-US" sz="1600" b="1" dirty="0">
              <a:solidFill>
                <a:schemeClr val="bg1"/>
              </a:solidFill>
              <a:latin typeface="Arial Narrow" pitchFamily="34" charset="0"/>
              <a:cs typeface="Arial" charset="0"/>
            </a:endParaRPr>
          </a:p>
        </p:txBody>
      </p:sp>
      <p:cxnSp>
        <p:nvCxnSpPr>
          <p:cNvPr id="74" name="Shape 73"/>
          <p:cNvCxnSpPr>
            <a:endCxn id="71" idx="1"/>
          </p:cNvCxnSpPr>
          <p:nvPr/>
        </p:nvCxnSpPr>
        <p:spPr>
          <a:xfrm rot="16200000" flipH="1">
            <a:off x="1863706" y="4422782"/>
            <a:ext cx="1354146" cy="509590"/>
          </a:xfrm>
          <a:prstGeom prst="bentConnector2">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5" name="Elbow Connector 84"/>
          <p:cNvCxnSpPr/>
          <p:nvPr/>
        </p:nvCxnSpPr>
        <p:spPr>
          <a:xfrm rot="10800000">
            <a:off x="1571604" y="4000504"/>
            <a:ext cx="714380" cy="1588"/>
          </a:xfrm>
          <a:prstGeom prst="bentConnector3">
            <a:avLst>
              <a:gd name="adj1" fmla="val 50000"/>
            </a:avLst>
          </a:prstGeom>
          <a:ln w="127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7" name="Elbow Connector 86"/>
          <p:cNvCxnSpPr>
            <a:endCxn id="91" idx="1"/>
          </p:cNvCxnSpPr>
          <p:nvPr/>
        </p:nvCxnSpPr>
        <p:spPr>
          <a:xfrm>
            <a:off x="1785918" y="4143380"/>
            <a:ext cx="4929222" cy="805157"/>
          </a:xfrm>
          <a:prstGeom prst="bentConnector3">
            <a:avLst>
              <a:gd name="adj1" fmla="val 15482"/>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6" name="Left-Right Arrow 95"/>
          <p:cNvSpPr/>
          <p:nvPr/>
        </p:nvSpPr>
        <p:spPr>
          <a:xfrm>
            <a:off x="6311650" y="3714752"/>
            <a:ext cx="428628" cy="214314"/>
          </a:xfrm>
          <a:prstGeom prst="leftRightArrow">
            <a:avLst/>
          </a:prstGeom>
          <a:solidFill>
            <a:srgbClr val="002060"/>
          </a:solid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102" name="Elbow Connector 101"/>
          <p:cNvCxnSpPr/>
          <p:nvPr/>
        </p:nvCxnSpPr>
        <p:spPr>
          <a:xfrm rot="16200000" flipV="1">
            <a:off x="2227115" y="3821909"/>
            <a:ext cx="357190" cy="285752"/>
          </a:xfrm>
          <a:prstGeom prst="bentConnector3">
            <a:avLst>
              <a:gd name="adj1" fmla="val 98607"/>
            </a:avLst>
          </a:prstGeom>
          <a:ln w="127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06" name="Shape 105"/>
          <p:cNvCxnSpPr>
            <a:endCxn id="98" idx="2"/>
          </p:cNvCxnSpPr>
          <p:nvPr/>
        </p:nvCxnSpPr>
        <p:spPr>
          <a:xfrm>
            <a:off x="2071670" y="4357694"/>
            <a:ext cx="3215549" cy="118410"/>
          </a:xfrm>
          <a:prstGeom prst="bentConnector4">
            <a:avLst>
              <a:gd name="adj1" fmla="val 16344"/>
              <a:gd name="adj2" fmla="val 293058"/>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7" name="Straight Arrow Connector 116"/>
          <p:cNvCxnSpPr/>
          <p:nvPr/>
        </p:nvCxnSpPr>
        <p:spPr>
          <a:xfrm rot="5400000" flipH="1" flipV="1">
            <a:off x="3679025" y="4513139"/>
            <a:ext cx="357190" cy="1588"/>
          </a:xfrm>
          <a:prstGeom prst="straightConnector1">
            <a:avLst/>
          </a:prstGeom>
          <a:ln w="12700">
            <a:solidFill>
              <a:srgbClr val="00206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9" name="Shape 118"/>
          <p:cNvCxnSpPr>
            <a:stCxn id="90" idx="1"/>
          </p:cNvCxnSpPr>
          <p:nvPr/>
        </p:nvCxnSpPr>
        <p:spPr>
          <a:xfrm rot="10800000">
            <a:off x="6143636" y="4500570"/>
            <a:ext cx="571504" cy="1292378"/>
          </a:xfrm>
          <a:prstGeom prst="bentConnector2">
            <a:avLst/>
          </a:prstGeom>
          <a:ln w="127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1" name="Shape 120"/>
          <p:cNvCxnSpPr>
            <a:stCxn id="90" idx="3"/>
          </p:cNvCxnSpPr>
          <p:nvPr/>
        </p:nvCxnSpPr>
        <p:spPr>
          <a:xfrm flipV="1">
            <a:off x="8501090" y="4500570"/>
            <a:ext cx="285752" cy="1292378"/>
          </a:xfrm>
          <a:prstGeom prst="bentConnector2">
            <a:avLst/>
          </a:prstGeom>
          <a:ln w="127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3" name="Straight Arrow Connector 122"/>
          <p:cNvCxnSpPr/>
          <p:nvPr/>
        </p:nvCxnSpPr>
        <p:spPr>
          <a:xfrm rot="5400000" flipH="1" flipV="1">
            <a:off x="3011939" y="4666596"/>
            <a:ext cx="571504" cy="1588"/>
          </a:xfrm>
          <a:prstGeom prst="straightConnector1">
            <a:avLst/>
          </a:prstGeom>
          <a:ln w="127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5" name="AutoShape 11"/>
          <p:cNvSpPr>
            <a:spLocks noChangeArrowheads="1"/>
          </p:cNvSpPr>
          <p:nvPr/>
        </p:nvSpPr>
        <p:spPr bwMode="auto">
          <a:xfrm>
            <a:off x="4489033" y="5214950"/>
            <a:ext cx="1463439" cy="276228"/>
          </a:xfrm>
          <a:prstGeom prst="roundRect">
            <a:avLst>
              <a:gd name="adj" fmla="val 0"/>
            </a:avLst>
          </a:prstGeom>
          <a:solidFill>
            <a:srgbClr val="CC3300"/>
          </a:solidFill>
          <a:ln w="9525">
            <a:solidFill>
              <a:srgbClr val="002060"/>
            </a:solidFill>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a:defRPr/>
            </a:pPr>
            <a:r>
              <a:rPr lang="id-ID" sz="1600" b="1" dirty="0" smtClean="0">
                <a:solidFill>
                  <a:schemeClr val="bg1"/>
                </a:solidFill>
                <a:latin typeface="Aharoni" pitchFamily="2" charset="-79"/>
                <a:cs typeface="Aharoni" pitchFamily="2" charset="-79"/>
              </a:rPr>
              <a:t>BADAN</a:t>
            </a:r>
            <a:endParaRPr lang="en-US" sz="1600" b="1" dirty="0">
              <a:solidFill>
                <a:schemeClr val="bg1"/>
              </a:solidFill>
              <a:latin typeface="Aharoni" pitchFamily="2" charset="-79"/>
              <a:cs typeface="Aharoni" pitchFamily="2" charset="-79"/>
            </a:endParaRPr>
          </a:p>
        </p:txBody>
      </p:sp>
      <p:sp>
        <p:nvSpPr>
          <p:cNvPr id="126" name="AutoShape 49"/>
          <p:cNvSpPr>
            <a:spLocks noChangeArrowheads="1"/>
          </p:cNvSpPr>
          <p:nvPr/>
        </p:nvSpPr>
        <p:spPr bwMode="auto">
          <a:xfrm>
            <a:off x="4475424" y="5491178"/>
            <a:ext cx="1500198" cy="696754"/>
          </a:xfrm>
          <a:prstGeom prst="roundRect">
            <a:avLst>
              <a:gd name="adj" fmla="val 5886"/>
            </a:avLst>
          </a:prstGeom>
          <a:solidFill>
            <a:schemeClr val="accent5">
              <a:lumMod val="40000"/>
              <a:lumOff val="60000"/>
            </a:schemeClr>
          </a:solidFill>
          <a:ln w="12700">
            <a:solidFill>
              <a:schemeClr val="accent3">
                <a:lumMod val="50000"/>
              </a:schemeClr>
            </a:solidFill>
            <a:headEnd/>
            <a:tailEnd/>
          </a:ln>
          <a:effectLst/>
        </p:spPr>
        <p:style>
          <a:lnRef idx="3">
            <a:schemeClr val="lt1"/>
          </a:lnRef>
          <a:fillRef idx="1">
            <a:schemeClr val="accent1"/>
          </a:fillRef>
          <a:effectRef idx="1">
            <a:schemeClr val="accent1"/>
          </a:effectRef>
          <a:fontRef idx="minor">
            <a:schemeClr val="lt1"/>
          </a:fontRef>
        </p:style>
        <p:txBody>
          <a:bodyPr wrap="square" lIns="9144" tIns="0" anchor="ctr">
            <a:spAutoFit/>
          </a:bodyPr>
          <a:lstStyle/>
          <a:p>
            <a:pPr marL="228600" indent="-228600" algn="ctr">
              <a:defRPr/>
            </a:pPr>
            <a:endParaRPr lang="id-ID" sz="500" b="1" i="1" dirty="0" smtClean="0">
              <a:solidFill>
                <a:srgbClr val="FF0000"/>
              </a:solidFill>
              <a:latin typeface="Arial Narrow" pitchFamily="34" charset="0"/>
            </a:endParaRPr>
          </a:p>
          <a:p>
            <a:pPr marL="228600" indent="-228600" algn="ctr">
              <a:defRPr/>
            </a:pPr>
            <a:r>
              <a:rPr lang="id-ID" sz="1400" b="1" i="1" smtClean="0">
                <a:solidFill>
                  <a:srgbClr val="FF0000"/>
                </a:solidFill>
                <a:latin typeface="Arial Narrow" pitchFamily="34" charset="0"/>
                <a:hlinkClick r:id="rId4" action="ppaction://hlinksldjump"/>
              </a:rPr>
              <a:t>Pasal  46-47</a:t>
            </a:r>
            <a:endParaRPr lang="id-ID" sz="1400" b="1" i="1" dirty="0" smtClean="0">
              <a:solidFill>
                <a:srgbClr val="FF0000"/>
              </a:solidFill>
              <a:latin typeface="Arial Narrow" pitchFamily="34" charset="0"/>
            </a:endParaRPr>
          </a:p>
          <a:p>
            <a:pPr marL="228600" indent="-228600" algn="ctr">
              <a:defRPr/>
            </a:pPr>
            <a:r>
              <a:rPr lang="id-ID" sz="1100" b="1" dirty="0" smtClean="0">
                <a:solidFill>
                  <a:schemeClr val="tx1"/>
                </a:solidFill>
                <a:latin typeface="Arial Narrow" pitchFamily="34" charset="0"/>
              </a:rPr>
              <a:t>Tugas Kepala sebagi pelaksana kebijakan</a:t>
            </a:r>
          </a:p>
        </p:txBody>
      </p:sp>
      <p:sp>
        <p:nvSpPr>
          <p:cNvPr id="49" name="Slide Number Placeholder 3"/>
          <p:cNvSpPr txBox="1">
            <a:spLocks noGrp="1"/>
          </p:cNvSpPr>
          <p:nvPr/>
        </p:nvSpPr>
        <p:spPr bwMode="auto">
          <a:xfrm>
            <a:off x="8556625" y="6503988"/>
            <a:ext cx="419100" cy="365125"/>
          </a:xfrm>
          <a:prstGeom prst="rect">
            <a:avLst/>
          </a:prstGeom>
          <a:noFill/>
          <a:ln w="9525">
            <a:noFill/>
            <a:miter lim="800000"/>
            <a:headEnd/>
            <a:tailEnd/>
          </a:ln>
        </p:spPr>
        <p:txBody>
          <a:bodyPr anchor="ctr"/>
          <a:lstStyle/>
          <a:p>
            <a:pPr algn="ctr"/>
            <a:fld id="{A8053601-A395-4794-B2D5-D878DF94F9C8}" type="slidenum">
              <a:rPr lang="ar-SA" sz="1200" b="1">
                <a:solidFill>
                  <a:srgbClr val="898989"/>
                </a:solidFill>
                <a:latin typeface="Calibri" pitchFamily="34" charset="0"/>
                <a:ea typeface="Gulim" pitchFamily="34" charset="-127"/>
              </a:rPr>
              <a:pPr algn="ctr"/>
              <a:t>9</a:t>
            </a:fld>
            <a:endParaRPr lang="en-US" sz="1200" b="1" dirty="0">
              <a:solidFill>
                <a:srgbClr val="898989"/>
              </a:solidFill>
              <a:latin typeface="Calibri" pitchFamily="34" charset="0"/>
              <a:ea typeface="Gulim" pitchFamily="34" charset="-127"/>
            </a:endParaRPr>
          </a:p>
        </p:txBody>
      </p:sp>
    </p:spTree>
    <p:extLst>
      <p:ext uri="{BB962C8B-B14F-4D97-AF65-F5344CB8AC3E}">
        <p14:creationId xmlns:p14="http://schemas.microsoft.com/office/powerpoint/2010/main" val="409985955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4"/>
          <p:cNvSpPr>
            <a:spLocks noChangeArrowheads="1"/>
          </p:cNvSpPr>
          <p:nvPr/>
        </p:nvSpPr>
        <p:spPr bwMode="auto">
          <a:xfrm>
            <a:off x="71406" y="466551"/>
            <a:ext cx="9001155" cy="6346825"/>
          </a:xfrm>
          <a:prstGeom prst="rect">
            <a:avLst/>
          </a:prstGeom>
          <a:noFill/>
          <a:ln w="57150" cmpd="thinThick">
            <a:solidFill>
              <a:srgbClr val="000000"/>
            </a:solidFill>
            <a:miter lim="800000"/>
            <a:headEnd/>
            <a:tailEnd/>
          </a:ln>
        </p:spPr>
        <p:txBody>
          <a:bodyPr wrap="none" anchor="ctr"/>
          <a:lstStyle/>
          <a:p>
            <a:pPr algn="ctr"/>
            <a:endParaRPr lang="id-ID">
              <a:solidFill>
                <a:srgbClr val="003300"/>
              </a:solidFill>
              <a:latin typeface="Calibri" pitchFamily="34" charset="0"/>
            </a:endParaRPr>
          </a:p>
        </p:txBody>
      </p:sp>
      <p:sp>
        <p:nvSpPr>
          <p:cNvPr id="2" name="Title 1"/>
          <p:cNvSpPr>
            <a:spLocks noGrp="1"/>
          </p:cNvSpPr>
          <p:nvPr>
            <p:ph type="title"/>
          </p:nvPr>
        </p:nvSpPr>
        <p:spPr>
          <a:xfrm>
            <a:off x="0" y="45134"/>
            <a:ext cx="9144000" cy="798015"/>
          </a:xfrm>
          <a:solidFill>
            <a:srgbClr val="002060"/>
          </a:solidFill>
        </p:spPr>
        <p:txBody>
          <a:bodyPr>
            <a:noAutofit/>
          </a:bodyPr>
          <a:lstStyle/>
          <a:p>
            <a:r>
              <a:rPr lang="id-ID" sz="3200" b="1" dirty="0" smtClean="0">
                <a:solidFill>
                  <a:schemeClr val="bg1"/>
                </a:solidFill>
              </a:rPr>
              <a:t>Dokumen Yang Dipersyaratkan</a:t>
            </a:r>
            <a:br>
              <a:rPr lang="id-ID" sz="3200" b="1" dirty="0" smtClean="0">
                <a:solidFill>
                  <a:schemeClr val="bg1"/>
                </a:solidFill>
              </a:rPr>
            </a:br>
            <a:r>
              <a:rPr lang="id-ID" sz="2400" b="1" dirty="0" smtClean="0">
                <a:solidFill>
                  <a:srgbClr val="FFFF00"/>
                </a:solidFill>
              </a:rPr>
              <a:t>Pasal 13</a:t>
            </a:r>
            <a:endParaRPr lang="id-ID" sz="3200" b="1" dirty="0">
              <a:solidFill>
                <a:srgbClr val="FFFF00"/>
              </a:solidFill>
            </a:endParaRPr>
          </a:p>
        </p:txBody>
      </p:sp>
      <p:sp>
        <p:nvSpPr>
          <p:cNvPr id="3" name="TextBox 2"/>
          <p:cNvSpPr txBox="1"/>
          <p:nvPr/>
        </p:nvSpPr>
        <p:spPr>
          <a:xfrm>
            <a:off x="357158" y="1131404"/>
            <a:ext cx="8429684" cy="4154984"/>
          </a:xfrm>
          <a:prstGeom prst="rect">
            <a:avLst/>
          </a:prstGeom>
          <a:noFill/>
        </p:spPr>
        <p:txBody>
          <a:bodyPr wrap="square" rtlCol="0">
            <a:spAutoFit/>
          </a:bodyPr>
          <a:lstStyle/>
          <a:p>
            <a:pPr marL="808038" indent="-361950">
              <a:buFont typeface="+mj-lt"/>
              <a:buAutoNum type="arabicPeriod"/>
            </a:pPr>
            <a:r>
              <a:rPr lang="id-ID" sz="2400" dirty="0" smtClean="0"/>
              <a:t>surat keterangan status perkawinan, bagi yang telah menikah melampirkan fotokopi buku nikah;</a:t>
            </a:r>
          </a:p>
          <a:p>
            <a:pPr marL="808038" indent="-361950">
              <a:buFont typeface="+mj-lt"/>
              <a:buAutoNum type="arabicPeriod"/>
            </a:pPr>
            <a:r>
              <a:rPr lang="id-ID" sz="2400" dirty="0" smtClean="0"/>
              <a:t>surat keterangan izin suami atau istri, izin orang tua, atau izin wali yang diketahui oleh kepala desa atau lurah;</a:t>
            </a:r>
          </a:p>
          <a:p>
            <a:pPr marL="808038" indent="-361950">
              <a:buFont typeface="+mj-lt"/>
              <a:buAutoNum type="arabicPeriod"/>
            </a:pPr>
            <a:r>
              <a:rPr lang="id-ID" sz="2400" dirty="0" smtClean="0"/>
              <a:t>sertifikat kompetensi kerja; </a:t>
            </a:r>
          </a:p>
          <a:p>
            <a:pPr marL="808038" indent="-361950">
              <a:buFont typeface="+mj-lt"/>
              <a:buAutoNum type="arabicPeriod"/>
            </a:pPr>
            <a:r>
              <a:rPr lang="sv-SE" sz="2400" dirty="0" smtClean="0"/>
              <a:t>surat keterangan sehat berdasarkan hasil</a:t>
            </a:r>
            <a:r>
              <a:rPr lang="id-ID" sz="2400" dirty="0" smtClean="0"/>
              <a:t> pemeriksaan kesehatan dan psikologi;</a:t>
            </a:r>
          </a:p>
          <a:p>
            <a:pPr marL="808038" indent="-361950">
              <a:buFont typeface="+mj-lt"/>
              <a:buAutoNum type="arabicPeriod"/>
            </a:pPr>
            <a:r>
              <a:rPr lang="id-ID" sz="2400" dirty="0" smtClean="0"/>
              <a:t>paspor yang diterbitkan oleh kantor imigrasi setempat; </a:t>
            </a:r>
          </a:p>
          <a:p>
            <a:pPr marL="808038" indent="-361950">
              <a:buFont typeface="+mj-lt"/>
              <a:buAutoNum type="arabicPeriod"/>
            </a:pPr>
            <a:r>
              <a:rPr lang="id-ID" sz="2400" dirty="0" smtClean="0"/>
              <a:t>Visa Kerja; </a:t>
            </a:r>
          </a:p>
          <a:p>
            <a:pPr marL="808038" indent="-361950">
              <a:buFont typeface="+mj-lt"/>
              <a:buAutoNum type="arabicPeriod"/>
            </a:pPr>
            <a:r>
              <a:rPr lang="fi-FI" sz="2400" dirty="0" smtClean="0"/>
              <a:t>Perjanjian Penempatan Pekerja Migran Indonesia;</a:t>
            </a:r>
            <a:r>
              <a:rPr lang="id-ID" sz="2400" dirty="0" smtClean="0"/>
              <a:t> dan </a:t>
            </a:r>
          </a:p>
          <a:p>
            <a:pPr marL="808038" indent="-361950">
              <a:buFont typeface="+mj-lt"/>
              <a:buAutoNum type="arabicPeriod"/>
            </a:pPr>
            <a:r>
              <a:rPr lang="id-ID" sz="2400" dirty="0" smtClean="0"/>
              <a:t>Perjanjian Kerja. </a:t>
            </a:r>
            <a:endParaRPr lang="id-ID" sz="2400" dirty="0"/>
          </a:p>
        </p:txBody>
      </p:sp>
      <p:sp>
        <p:nvSpPr>
          <p:cNvPr id="5" name="Slide Number Placeholder 3"/>
          <p:cNvSpPr txBox="1">
            <a:spLocks noGrp="1"/>
          </p:cNvSpPr>
          <p:nvPr/>
        </p:nvSpPr>
        <p:spPr bwMode="auto">
          <a:xfrm>
            <a:off x="8556625" y="6429396"/>
            <a:ext cx="419100" cy="365125"/>
          </a:xfrm>
          <a:prstGeom prst="rect">
            <a:avLst/>
          </a:prstGeom>
          <a:noFill/>
          <a:ln w="9525">
            <a:noFill/>
            <a:miter lim="800000"/>
            <a:headEnd/>
            <a:tailEnd/>
          </a:ln>
        </p:spPr>
        <p:txBody>
          <a:bodyPr anchor="ctr"/>
          <a:lstStyle/>
          <a:p>
            <a:pPr algn="ctr"/>
            <a:fld id="{A8053601-A395-4794-B2D5-D878DF94F9C8}" type="slidenum">
              <a:rPr lang="ar-SA" sz="1200" b="1">
                <a:solidFill>
                  <a:srgbClr val="898989"/>
                </a:solidFill>
                <a:latin typeface="Calibri" pitchFamily="34" charset="0"/>
                <a:ea typeface="Gulim" pitchFamily="34" charset="-127"/>
              </a:rPr>
              <a:pPr algn="ctr"/>
              <a:t>10</a:t>
            </a:fld>
            <a:endParaRPr lang="en-US" sz="1200" b="1" dirty="0">
              <a:solidFill>
                <a:srgbClr val="898989"/>
              </a:solidFill>
              <a:latin typeface="Calibri" pitchFamily="34" charset="0"/>
              <a:ea typeface="Gulim" pitchFamily="34" charset="-127"/>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392"/>
            <a:ext cx="9144000" cy="6848010"/>
          </a:xfrm>
          <a:prstGeom prst="rect">
            <a:avLst/>
          </a:prstGeom>
        </p:spPr>
      </p:pic>
      <p:sp>
        <p:nvSpPr>
          <p:cNvPr id="2" name="Rectangle 1"/>
          <p:cNvSpPr/>
          <p:nvPr/>
        </p:nvSpPr>
        <p:spPr>
          <a:xfrm>
            <a:off x="287524" y="2564904"/>
            <a:ext cx="8568952" cy="3108543"/>
          </a:xfrm>
          <a:prstGeom prst="rect">
            <a:avLst/>
          </a:prstGeom>
        </p:spPr>
        <p:txBody>
          <a:bodyPr wrap="square">
            <a:spAutoFit/>
          </a:bodyPr>
          <a:lstStyle/>
          <a:p>
            <a:pPr algn="just"/>
            <a:r>
              <a:rPr lang="id-ID" sz="2800" b="1" dirty="0"/>
              <a:t>Pembekalan Akhir Pemberangkatan yang selanjutnya disingkat PAP</a:t>
            </a:r>
            <a:r>
              <a:rPr lang="id-ID" sz="2800" dirty="0"/>
              <a:t> adalah kegiatan pemberian pembekalan atau informasi kepada calon TKI yang akan berangkat bekerja ke luar negeri agar calon TKI mempunyai kesiapan mental dan pengetahuan untuk bekerja di luar negeri, memahami hak dan kewajibannya serta dapat mengatasi masalah yang akan dihadapi. </a:t>
            </a:r>
          </a:p>
        </p:txBody>
      </p:sp>
      <p:sp>
        <p:nvSpPr>
          <p:cNvPr id="7" name="Rectangle 6"/>
          <p:cNvSpPr/>
          <p:nvPr/>
        </p:nvSpPr>
        <p:spPr>
          <a:xfrm>
            <a:off x="1691680" y="1628800"/>
            <a:ext cx="6315927" cy="523220"/>
          </a:xfrm>
          <a:prstGeom prst="rect">
            <a:avLst/>
          </a:prstGeom>
        </p:spPr>
        <p:txBody>
          <a:bodyPr wrap="square">
            <a:spAutoFit/>
          </a:bodyPr>
          <a:lstStyle/>
          <a:p>
            <a:r>
              <a:rPr lang="id-ID" sz="2800" dirty="0" smtClean="0"/>
              <a:t>Permenaker RI No.22 Tahun 2014 Pasal 1</a:t>
            </a:r>
            <a:endParaRPr lang="id-ID" sz="2800" dirty="0"/>
          </a:p>
        </p:txBody>
      </p:sp>
    </p:spTree>
    <p:extLst>
      <p:ext uri="{BB962C8B-B14F-4D97-AF65-F5344CB8AC3E}">
        <p14:creationId xmlns:p14="http://schemas.microsoft.com/office/powerpoint/2010/main" val="3151450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90"/>
            <a:ext cx="9144000" cy="6848010"/>
          </a:xfrm>
          <a:prstGeom prst="rect">
            <a:avLst/>
          </a:prstGeom>
        </p:spPr>
      </p:pic>
      <p:sp>
        <p:nvSpPr>
          <p:cNvPr id="2" name="TextBox 1"/>
          <p:cNvSpPr txBox="1"/>
          <p:nvPr/>
        </p:nvSpPr>
        <p:spPr>
          <a:xfrm>
            <a:off x="733245" y="6519446"/>
            <a:ext cx="7798280" cy="338554"/>
          </a:xfrm>
          <a:prstGeom prst="rect">
            <a:avLst/>
          </a:prstGeom>
          <a:noFill/>
        </p:spPr>
        <p:txBody>
          <a:bodyPr wrap="square" rtlCol="0">
            <a:spAutoFit/>
          </a:bodyPr>
          <a:lstStyle/>
          <a:p>
            <a:r>
              <a:rPr lang="id-ID" sz="1600" b="1" dirty="0">
                <a:solidFill>
                  <a:schemeClr val="bg1"/>
                </a:solidFill>
              </a:rPr>
              <a:t>DEPUTI BIDANG PENEMPATAN</a:t>
            </a:r>
            <a:endParaRPr lang="id-ID" sz="1400" b="1" dirty="0">
              <a:solidFill>
                <a:schemeClr val="bg1"/>
              </a:solidFill>
            </a:endParaRPr>
          </a:p>
        </p:txBody>
      </p:sp>
      <p:sp>
        <p:nvSpPr>
          <p:cNvPr id="6" name="TextBox 7"/>
          <p:cNvSpPr txBox="1">
            <a:spLocks noChangeArrowheads="1"/>
          </p:cNvSpPr>
          <p:nvPr/>
        </p:nvSpPr>
        <p:spPr bwMode="auto">
          <a:xfrm>
            <a:off x="1009815" y="1176296"/>
            <a:ext cx="6869928" cy="400050"/>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id-ID" sz="2000" b="1" dirty="0">
                <a:effectLst>
                  <a:outerShdw blurRad="38100" dist="38100" dir="2700000" algn="tl">
                    <a:srgbClr val="000000">
                      <a:alpha val="43137"/>
                    </a:srgbClr>
                  </a:outerShdw>
                </a:effectLst>
                <a:latin typeface="Arial Black" pitchFamily="34" charset="0"/>
                <a:cs typeface="Aharoni" pitchFamily="2" charset="-79"/>
              </a:rPr>
              <a:t>PEMBEKALAN AKHIR PEMBERANGKATAN (PAP)</a:t>
            </a:r>
          </a:p>
        </p:txBody>
      </p:sp>
      <p:sp>
        <p:nvSpPr>
          <p:cNvPr id="7" name="TextBox 9"/>
          <p:cNvSpPr txBox="1">
            <a:spLocks noChangeArrowheads="1"/>
          </p:cNvSpPr>
          <p:nvPr/>
        </p:nvSpPr>
        <p:spPr bwMode="auto">
          <a:xfrm>
            <a:off x="608275" y="2034872"/>
            <a:ext cx="8305800" cy="4154984"/>
          </a:xfrm>
          <a:prstGeom prst="rect">
            <a:avLst/>
          </a:prstGeom>
          <a:noFill/>
          <a:ln w="9525">
            <a:noFill/>
            <a:miter lim="800000"/>
            <a:headEnd/>
            <a:tailEnd/>
          </a:ln>
        </p:spPr>
        <p:txBody>
          <a:bodyPr>
            <a:spAutoFit/>
          </a:bodyPr>
          <a:lstStyle/>
          <a:p>
            <a:pPr algn="just" fontAlgn="auto">
              <a:spcBef>
                <a:spcPts val="0"/>
              </a:spcBef>
              <a:spcAft>
                <a:spcPts val="0"/>
              </a:spcAft>
              <a:defRPr/>
            </a:pPr>
            <a:r>
              <a:rPr lang="id-ID" sz="2400" dirty="0">
                <a:cs typeface="+mn-cs"/>
              </a:rPr>
              <a:t>Tujuan PAP Adalah untuk memberikan pengetahuan kepada Calon TKI sebelum diberangkatkan ke negara tujuan yang berkaitan dengan : </a:t>
            </a:r>
          </a:p>
          <a:p>
            <a:pPr marL="531813" lvl="1" indent="-531813" algn="just" fontAlgn="auto">
              <a:spcBef>
                <a:spcPts val="0"/>
              </a:spcBef>
              <a:spcAft>
                <a:spcPts val="0"/>
              </a:spcAft>
              <a:buFontTx/>
              <a:buAutoNum type="arabicPeriod"/>
              <a:defRPr/>
            </a:pPr>
            <a:r>
              <a:rPr lang="id-ID" sz="2400" dirty="0">
                <a:cs typeface="+mn-cs"/>
              </a:rPr>
              <a:t>Peraturan Perundang-undangan di Negara Tujuan penempatan</a:t>
            </a:r>
            <a:r>
              <a:rPr lang="en-US" sz="2400" dirty="0">
                <a:cs typeface="+mn-cs"/>
              </a:rPr>
              <a:t>;</a:t>
            </a:r>
            <a:endParaRPr lang="id-ID" sz="2400" dirty="0">
              <a:cs typeface="+mn-cs"/>
            </a:endParaRPr>
          </a:p>
          <a:p>
            <a:pPr marL="531813" lvl="1" indent="-531813" algn="just" fontAlgn="auto">
              <a:spcBef>
                <a:spcPts val="0"/>
              </a:spcBef>
              <a:spcAft>
                <a:spcPts val="0"/>
              </a:spcAft>
              <a:buFontTx/>
              <a:buAutoNum type="arabicPeriod"/>
              <a:defRPr/>
            </a:pPr>
            <a:r>
              <a:rPr lang="id-ID" sz="2400" dirty="0">
                <a:cs typeface="+mn-cs"/>
              </a:rPr>
              <a:t>Perjanjian Kerja</a:t>
            </a:r>
            <a:r>
              <a:rPr lang="en-US" sz="2400" dirty="0">
                <a:cs typeface="+mn-cs"/>
              </a:rPr>
              <a:t>;</a:t>
            </a:r>
            <a:endParaRPr lang="id-ID" sz="2400" dirty="0">
              <a:cs typeface="+mn-cs"/>
            </a:endParaRPr>
          </a:p>
          <a:p>
            <a:pPr marL="531813" lvl="1" indent="-531813" algn="just" fontAlgn="auto">
              <a:spcBef>
                <a:spcPts val="0"/>
              </a:spcBef>
              <a:spcAft>
                <a:spcPts val="0"/>
              </a:spcAft>
              <a:buFontTx/>
              <a:buAutoNum type="arabicPeriod"/>
              <a:defRPr/>
            </a:pPr>
            <a:r>
              <a:rPr lang="id-ID" sz="2400" dirty="0">
                <a:cs typeface="+mn-cs"/>
              </a:rPr>
              <a:t>Pengenalan budaya dan adat istiadat negara penempatan;</a:t>
            </a:r>
          </a:p>
          <a:p>
            <a:pPr marL="531813" lvl="1" indent="-531813" algn="just" fontAlgn="auto">
              <a:spcBef>
                <a:spcPts val="0"/>
              </a:spcBef>
              <a:spcAft>
                <a:spcPts val="0"/>
              </a:spcAft>
              <a:buFontTx/>
              <a:buAutoNum type="arabicPeriod"/>
              <a:defRPr/>
            </a:pPr>
            <a:r>
              <a:rPr lang="id-ID" sz="2400" dirty="0">
                <a:cs typeface="+mn-cs"/>
              </a:rPr>
              <a:t>Pembinaan Mental Kepribadian</a:t>
            </a:r>
            <a:r>
              <a:rPr lang="en-US" sz="2400" dirty="0">
                <a:cs typeface="+mn-cs"/>
              </a:rPr>
              <a:t>;</a:t>
            </a:r>
            <a:endParaRPr lang="id-ID" sz="2400" dirty="0">
              <a:cs typeface="+mn-cs"/>
            </a:endParaRPr>
          </a:p>
          <a:p>
            <a:pPr marL="531813" lvl="1" indent="-531813" algn="just" fontAlgn="auto">
              <a:spcBef>
                <a:spcPts val="0"/>
              </a:spcBef>
              <a:spcAft>
                <a:spcPts val="0"/>
              </a:spcAft>
              <a:buFontTx/>
              <a:buAutoNum type="arabicPeriod"/>
              <a:defRPr/>
            </a:pPr>
            <a:r>
              <a:rPr lang="id-ID" sz="2400" dirty="0">
                <a:cs typeface="+mn-cs"/>
              </a:rPr>
              <a:t>Bahaya Perdagangan Narkoba, pola hidup sehat (mencegah infeksi menular seksual/IMS dan HIV/AIDS) dan bahaya perdagangan orang/Trafficking</a:t>
            </a:r>
            <a:r>
              <a:rPr lang="en-US" sz="2400" dirty="0">
                <a:cs typeface="+mn-cs"/>
              </a:rPr>
              <a:t>.</a:t>
            </a:r>
            <a:endParaRPr lang="id-ID" sz="2400" dirty="0">
              <a:cs typeface="+mn-cs"/>
            </a:endParaRPr>
          </a:p>
        </p:txBody>
      </p:sp>
    </p:spTree>
    <p:extLst>
      <p:ext uri="{BB962C8B-B14F-4D97-AF65-F5344CB8AC3E}">
        <p14:creationId xmlns:p14="http://schemas.microsoft.com/office/powerpoint/2010/main" val="4233365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392"/>
            <a:ext cx="9144000" cy="6848010"/>
          </a:xfrm>
          <a:prstGeom prst="rect">
            <a:avLst/>
          </a:prstGeom>
        </p:spPr>
      </p:pic>
      <p:sp>
        <p:nvSpPr>
          <p:cNvPr id="2" name="Rectangle 1"/>
          <p:cNvSpPr/>
          <p:nvPr/>
        </p:nvSpPr>
        <p:spPr>
          <a:xfrm>
            <a:off x="287524" y="2564904"/>
            <a:ext cx="8568952" cy="2246769"/>
          </a:xfrm>
          <a:prstGeom prst="rect">
            <a:avLst/>
          </a:prstGeom>
        </p:spPr>
        <p:txBody>
          <a:bodyPr wrap="square">
            <a:spAutoFit/>
          </a:bodyPr>
          <a:lstStyle/>
          <a:p>
            <a:pPr algn="just"/>
            <a:r>
              <a:rPr lang="pl-PL" sz="2800" dirty="0"/>
              <a:t>PPTKIS wajib mengikutsertakan calon TKI dalam program </a:t>
            </a:r>
            <a:r>
              <a:rPr lang="id-ID" sz="2800" b="1" dirty="0" smtClean="0"/>
              <a:t>Pembekalan </a:t>
            </a:r>
            <a:r>
              <a:rPr lang="id-ID" sz="2800" b="1" dirty="0"/>
              <a:t>Akhir Pemberangkatan </a:t>
            </a:r>
            <a:r>
              <a:rPr lang="id-ID" sz="2800" b="1" dirty="0" smtClean="0"/>
              <a:t>/ PAP.</a:t>
            </a:r>
          </a:p>
          <a:p>
            <a:pPr algn="just"/>
            <a:endParaRPr lang="id-ID" sz="2800" b="1" dirty="0" smtClean="0"/>
          </a:p>
          <a:p>
            <a:pPr algn="just"/>
            <a:r>
              <a:rPr lang="id-ID" sz="2800" dirty="0" smtClean="0"/>
              <a:t>Program </a:t>
            </a:r>
            <a:r>
              <a:rPr lang="id-ID" sz="2800" dirty="0"/>
              <a:t>PAP sebagaimana dimaksud dalam Pasal 32, diselenggarakan oleh BP3TKI .</a:t>
            </a:r>
          </a:p>
        </p:txBody>
      </p:sp>
      <p:sp>
        <p:nvSpPr>
          <p:cNvPr id="7" name="Rectangle 6"/>
          <p:cNvSpPr/>
          <p:nvPr/>
        </p:nvSpPr>
        <p:spPr>
          <a:xfrm>
            <a:off x="683568" y="1628800"/>
            <a:ext cx="7324039" cy="584775"/>
          </a:xfrm>
          <a:prstGeom prst="rect">
            <a:avLst/>
          </a:prstGeom>
        </p:spPr>
        <p:txBody>
          <a:bodyPr wrap="square">
            <a:spAutoFit/>
          </a:bodyPr>
          <a:lstStyle/>
          <a:p>
            <a:r>
              <a:rPr lang="id-ID" sz="3200" b="1" dirty="0" smtClean="0">
                <a:solidFill>
                  <a:srgbClr val="FF0000"/>
                </a:solidFill>
              </a:rPr>
              <a:t>Permenaker RI No.22 Tahun 2014 Pasal 32</a:t>
            </a:r>
            <a:endParaRPr lang="id-ID" sz="3200" b="1" dirty="0">
              <a:solidFill>
                <a:srgbClr val="FF0000"/>
              </a:solidFill>
            </a:endParaRPr>
          </a:p>
        </p:txBody>
      </p:sp>
    </p:spTree>
    <p:extLst>
      <p:ext uri="{BB962C8B-B14F-4D97-AF65-F5344CB8AC3E}">
        <p14:creationId xmlns:p14="http://schemas.microsoft.com/office/powerpoint/2010/main" val="292640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392"/>
            <a:ext cx="9144000" cy="6848010"/>
          </a:xfrm>
          <a:prstGeom prst="rect">
            <a:avLst/>
          </a:prstGeom>
        </p:spPr>
      </p:pic>
      <p:sp>
        <p:nvSpPr>
          <p:cNvPr id="2" name="Rectangle 1"/>
          <p:cNvSpPr/>
          <p:nvPr/>
        </p:nvSpPr>
        <p:spPr>
          <a:xfrm>
            <a:off x="287524" y="2564904"/>
            <a:ext cx="8568952" cy="1754326"/>
          </a:xfrm>
          <a:prstGeom prst="rect">
            <a:avLst/>
          </a:prstGeom>
        </p:spPr>
        <p:txBody>
          <a:bodyPr wrap="square">
            <a:spAutoFit/>
          </a:bodyPr>
          <a:lstStyle/>
          <a:p>
            <a:pPr algn="just"/>
            <a:r>
              <a:rPr lang="id-ID" sz="3600" dirty="0" smtClean="0"/>
              <a:t>Calon </a:t>
            </a:r>
            <a:r>
              <a:rPr lang="id-ID" sz="3600" dirty="0"/>
              <a:t>TKI yang telah mengikuti PAP diberikan surat keterangan telah mengikuti PAP yang diterbitkan oleh BP3TKI</a:t>
            </a:r>
            <a:r>
              <a:rPr lang="id-ID" sz="2800" dirty="0"/>
              <a:t>.</a:t>
            </a:r>
          </a:p>
        </p:txBody>
      </p:sp>
    </p:spTree>
    <p:extLst>
      <p:ext uri="{BB962C8B-B14F-4D97-AF65-F5344CB8AC3E}">
        <p14:creationId xmlns:p14="http://schemas.microsoft.com/office/powerpoint/2010/main" val="3151450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90"/>
            <a:ext cx="9144000" cy="6848010"/>
          </a:xfrm>
          <a:prstGeom prst="rect">
            <a:avLst/>
          </a:prstGeom>
        </p:spPr>
      </p:pic>
      <p:sp>
        <p:nvSpPr>
          <p:cNvPr id="5" name="Rectangle 4"/>
          <p:cNvSpPr/>
          <p:nvPr/>
        </p:nvSpPr>
        <p:spPr>
          <a:xfrm>
            <a:off x="474121" y="1922902"/>
            <a:ext cx="8382012" cy="3670236"/>
          </a:xfrm>
          <a:prstGeom prst="rect">
            <a:avLst/>
          </a:prstGeom>
        </p:spPr>
        <p:txBody>
          <a:bodyPr wrap="square">
            <a:spAutoFit/>
          </a:bodyPr>
          <a:lstStyle/>
          <a:p>
            <a:pPr marL="271463" indent="-271463">
              <a:buFont typeface="+mj-lt"/>
              <a:buAutoNum type="arabicPeriod"/>
            </a:pPr>
            <a:r>
              <a:rPr lang="id-ID" sz="2000" dirty="0"/>
              <a:t>Carilah informasi PPTKIS di Dinas Ketenagakerjaan Kabupaten/Kota, BP3TKI, LP3TKI, P4TKI dan di website: jobsinfo.bnp2tki.go.id</a:t>
            </a:r>
          </a:p>
          <a:p>
            <a:pPr marL="271463" indent="-271463">
              <a:buFont typeface="+mj-lt"/>
              <a:buAutoNum type="arabicPeriod"/>
            </a:pPr>
            <a:endParaRPr lang="id-ID" sz="1050" dirty="0"/>
          </a:p>
          <a:p>
            <a:pPr marL="271463" indent="-271463">
              <a:buFont typeface="+mj-lt"/>
              <a:buAutoNum type="arabicPeriod"/>
            </a:pPr>
            <a:r>
              <a:rPr lang="id-ID" sz="2000" dirty="0"/>
              <a:t>Ikuti penyuluhan  oleh petugas PPTKIS Bersama Disnaker Kabupaten/Kota, BP3TKI, LP3TKI, P4TKI</a:t>
            </a:r>
          </a:p>
          <a:p>
            <a:pPr marL="271463" indent="-271463">
              <a:buFont typeface="+mj-lt"/>
              <a:buAutoNum type="arabicPeriod"/>
            </a:pPr>
            <a:endParaRPr lang="id-ID" sz="1050" dirty="0"/>
          </a:p>
          <a:p>
            <a:pPr marL="271463" indent="-271463">
              <a:buFont typeface="+mj-lt"/>
              <a:buAutoNum type="arabicPeriod"/>
            </a:pPr>
            <a:r>
              <a:rPr lang="id-ID" sz="2000" dirty="0"/>
              <a:t>Mendaftar di Dinas Ketenagakerjaan Kabupaten/Kota </a:t>
            </a:r>
          </a:p>
          <a:p>
            <a:pPr marL="271463" indent="-271463">
              <a:buFont typeface="+mj-lt"/>
              <a:buAutoNum type="arabicPeriod"/>
            </a:pPr>
            <a:endParaRPr lang="id-ID" sz="1050" dirty="0"/>
          </a:p>
          <a:p>
            <a:pPr marL="271463" indent="-271463">
              <a:buFont typeface="+mj-lt"/>
              <a:buAutoNum type="arabicPeriod"/>
            </a:pPr>
            <a:r>
              <a:rPr lang="id-ID" sz="2000" dirty="0"/>
              <a:t>Ikuti proses seleksi yang dilakukan oleh </a:t>
            </a:r>
            <a:r>
              <a:rPr lang="id-ID" sz="2000" dirty="0" smtClean="0"/>
              <a:t>P3MI </a:t>
            </a:r>
            <a:r>
              <a:rPr lang="id-ID" sz="2000" dirty="0"/>
              <a:t>dan Disnaker Kabupaten/Kota</a:t>
            </a:r>
          </a:p>
          <a:p>
            <a:pPr marL="271463" indent="-271463">
              <a:buFont typeface="+mj-lt"/>
              <a:buAutoNum type="arabicPeriod"/>
            </a:pPr>
            <a:endParaRPr lang="id-ID" sz="1050" dirty="0"/>
          </a:p>
          <a:p>
            <a:pPr marL="271463" indent="-271463">
              <a:buFont typeface="+mj-lt"/>
              <a:buAutoNum type="arabicPeriod"/>
            </a:pPr>
            <a:r>
              <a:rPr lang="sv-SE" sz="2000" dirty="0"/>
              <a:t>Menandatangani perjanjian penempatan dengan </a:t>
            </a:r>
            <a:r>
              <a:rPr lang="sv-SE" sz="2000" dirty="0" smtClean="0"/>
              <a:t>PPTKIS</a:t>
            </a:r>
            <a:r>
              <a:rPr lang="id-ID" sz="2000" dirty="0" smtClean="0"/>
              <a:t>/P3MI</a:t>
            </a:r>
            <a:r>
              <a:rPr lang="sv-SE" sz="2000" dirty="0" smtClean="0"/>
              <a:t> </a:t>
            </a:r>
            <a:r>
              <a:rPr lang="sv-SE" sz="2000" dirty="0"/>
              <a:t>yang disahkan oleh Disnaker Kabupaten/Kota</a:t>
            </a:r>
            <a:endParaRPr lang="id-ID" sz="2000" dirty="0"/>
          </a:p>
          <a:p>
            <a:pPr marL="271463" indent="-271463">
              <a:buFont typeface="+mj-lt"/>
              <a:buAutoNum type="arabicPeriod"/>
            </a:pPr>
            <a:endParaRPr lang="id-ID" sz="1050" dirty="0"/>
          </a:p>
          <a:p>
            <a:pPr marL="271463" indent="-271463">
              <a:buFont typeface="+mj-lt"/>
              <a:buAutoNum type="arabicPeriod"/>
            </a:pPr>
            <a:r>
              <a:rPr lang="id-ID" sz="2000" dirty="0"/>
              <a:t>Pastikan berdokumen lengkap</a:t>
            </a:r>
          </a:p>
        </p:txBody>
      </p:sp>
      <p:sp>
        <p:nvSpPr>
          <p:cNvPr id="6" name="Rectangle 5"/>
          <p:cNvSpPr/>
          <p:nvPr/>
        </p:nvSpPr>
        <p:spPr>
          <a:xfrm>
            <a:off x="1513583" y="1195400"/>
            <a:ext cx="5793766" cy="584775"/>
          </a:xfrm>
          <a:prstGeom prst="rect">
            <a:avLst/>
          </a:prstGeom>
        </p:spPr>
        <p:txBody>
          <a:bodyPr wrap="none">
            <a:spAutoFit/>
          </a:bodyPr>
          <a:lstStyle/>
          <a:p>
            <a:r>
              <a:rPr lang="id-ID" sz="3200" b="1" dirty="0"/>
              <a:t>Langkah Menjadi </a:t>
            </a:r>
            <a:r>
              <a:rPr lang="id-ID" sz="3200" b="1" dirty="0" smtClean="0"/>
              <a:t>PMI </a:t>
            </a:r>
            <a:r>
              <a:rPr lang="id-ID" sz="3200" b="1" dirty="0"/>
              <a:t>Prosedural</a:t>
            </a:r>
          </a:p>
        </p:txBody>
      </p:sp>
    </p:spTree>
    <p:extLst>
      <p:ext uri="{BB962C8B-B14F-4D97-AF65-F5344CB8AC3E}">
        <p14:creationId xmlns:p14="http://schemas.microsoft.com/office/powerpoint/2010/main" val="1897085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90"/>
            <a:ext cx="9144000" cy="6848010"/>
          </a:xfrm>
          <a:prstGeom prst="rect">
            <a:avLst/>
          </a:prstGeom>
        </p:spPr>
      </p:pic>
      <p:sp>
        <p:nvSpPr>
          <p:cNvPr id="2" name="TextBox 1"/>
          <p:cNvSpPr txBox="1"/>
          <p:nvPr/>
        </p:nvSpPr>
        <p:spPr>
          <a:xfrm>
            <a:off x="733245" y="6519446"/>
            <a:ext cx="7798280" cy="338554"/>
          </a:xfrm>
          <a:prstGeom prst="rect">
            <a:avLst/>
          </a:prstGeom>
          <a:noFill/>
        </p:spPr>
        <p:txBody>
          <a:bodyPr wrap="square" rtlCol="0">
            <a:spAutoFit/>
          </a:bodyPr>
          <a:lstStyle/>
          <a:p>
            <a:r>
              <a:rPr lang="id-ID" sz="1600" b="1" dirty="0">
                <a:solidFill>
                  <a:schemeClr val="bg1"/>
                </a:solidFill>
              </a:rPr>
              <a:t>DEPUTI BIDANG PENEMPATAN</a:t>
            </a:r>
            <a:endParaRPr lang="id-ID" sz="1400" b="1" dirty="0">
              <a:solidFill>
                <a:schemeClr val="bg1"/>
              </a:solidFill>
            </a:endParaRPr>
          </a:p>
        </p:txBody>
      </p:sp>
      <p:sp>
        <p:nvSpPr>
          <p:cNvPr id="6" name="Rectangle 5"/>
          <p:cNvSpPr/>
          <p:nvPr/>
        </p:nvSpPr>
        <p:spPr>
          <a:xfrm>
            <a:off x="226649" y="1085333"/>
            <a:ext cx="2558521" cy="584775"/>
          </a:xfrm>
          <a:prstGeom prst="rect">
            <a:avLst/>
          </a:prstGeom>
        </p:spPr>
        <p:txBody>
          <a:bodyPr wrap="none">
            <a:spAutoFit/>
          </a:bodyPr>
          <a:lstStyle/>
          <a:p>
            <a:r>
              <a:rPr lang="id-ID" sz="3200" dirty="0"/>
              <a:t>Lanjutan ........</a:t>
            </a:r>
          </a:p>
        </p:txBody>
      </p:sp>
      <p:sp>
        <p:nvSpPr>
          <p:cNvPr id="7" name="Rectangle 6"/>
          <p:cNvSpPr/>
          <p:nvPr/>
        </p:nvSpPr>
        <p:spPr>
          <a:xfrm>
            <a:off x="491066" y="1635035"/>
            <a:ext cx="8373534" cy="4593565"/>
          </a:xfrm>
          <a:prstGeom prst="rect">
            <a:avLst/>
          </a:prstGeom>
        </p:spPr>
        <p:txBody>
          <a:bodyPr wrap="square">
            <a:spAutoFit/>
          </a:bodyPr>
          <a:lstStyle/>
          <a:p>
            <a:pPr marL="457200" indent="-457200">
              <a:buFont typeface="+mj-lt"/>
              <a:buAutoNum type="arabicPeriod" startAt="7"/>
            </a:pPr>
            <a:r>
              <a:rPr lang="id-ID" sz="2000" dirty="0"/>
              <a:t>Pahami isi dan tandatangani perjanjian kerja yang telah mendapat persetujuan dari KBRI/KJRI dan khusus Taiwan dari KDEI</a:t>
            </a:r>
          </a:p>
          <a:p>
            <a:pPr marL="271463" indent="-271463">
              <a:buFont typeface="+mj-lt"/>
              <a:buAutoNum type="arabicPeriod" startAt="7"/>
            </a:pPr>
            <a:endParaRPr lang="id-ID" sz="1050" dirty="0"/>
          </a:p>
          <a:p>
            <a:pPr marL="457200" indent="-457200">
              <a:buFont typeface="+mj-lt"/>
              <a:buAutoNum type="arabicPeriod" startAt="7"/>
            </a:pPr>
            <a:r>
              <a:rPr lang="id-ID" sz="2000" b="1" dirty="0"/>
              <a:t>Wajib mengikuti Pembekalan Akhir Pemberangkatan (PAP) dari BP3TKI, LP3TKI, P4TKI</a:t>
            </a:r>
          </a:p>
          <a:p>
            <a:pPr marL="271463" indent="-271463">
              <a:buFont typeface="+mj-lt"/>
              <a:buAutoNum type="arabicPeriod" startAt="7"/>
            </a:pPr>
            <a:endParaRPr lang="id-ID" sz="1050" dirty="0"/>
          </a:p>
          <a:p>
            <a:pPr marL="457200" indent="-457200">
              <a:buFont typeface="+mj-lt"/>
              <a:buAutoNum type="arabicPeriod" startAt="7"/>
            </a:pPr>
            <a:r>
              <a:rPr lang="id-ID" sz="2000" dirty="0"/>
              <a:t>Memiliki E-KTKLN yang pengurusannya di BP3TKI/ LP3TKI/P4TKI/LTSP secara  GRATIS</a:t>
            </a:r>
          </a:p>
          <a:p>
            <a:pPr marL="271463" indent="-271463">
              <a:buFont typeface="+mj-lt"/>
              <a:buAutoNum type="arabicPeriod" startAt="7"/>
            </a:pPr>
            <a:endParaRPr lang="id-ID" sz="1050" dirty="0"/>
          </a:p>
          <a:p>
            <a:pPr marL="457200" indent="-457200">
              <a:buFont typeface="+mj-lt"/>
              <a:buAutoNum type="arabicPeriod" startAt="7"/>
            </a:pPr>
            <a:r>
              <a:rPr lang="id-ID" sz="2000" dirty="0"/>
              <a:t>Setelah tiba di Negara Penempatan, Melapor ke Perwakilan RI di Negara Penempatan</a:t>
            </a:r>
          </a:p>
          <a:p>
            <a:pPr marL="271463" indent="-271463">
              <a:buFont typeface="+mj-lt"/>
              <a:buAutoNum type="arabicPeriod" startAt="7"/>
            </a:pPr>
            <a:endParaRPr lang="id-ID" sz="1050" dirty="0"/>
          </a:p>
          <a:p>
            <a:pPr marL="457200" indent="-457200">
              <a:buFont typeface="+mj-lt"/>
              <a:buAutoNum type="arabicPeriod" startAt="7"/>
            </a:pPr>
            <a:r>
              <a:rPr lang="id-ID" sz="2000" dirty="0"/>
              <a:t>Setelah Kontrak Kerja berakhir, kembali ke tanah air dan Khusus bagi TKI bermasalah, melapor ke Petugas BP3TKI, LP3TKI, P4TKI di Bandara/Pelabuhan</a:t>
            </a:r>
          </a:p>
          <a:p>
            <a:pPr marL="271463" indent="-271463">
              <a:buFont typeface="+mj-lt"/>
              <a:buAutoNum type="arabicPeriod" startAt="7"/>
            </a:pPr>
            <a:endParaRPr lang="id-ID" sz="1050" dirty="0"/>
          </a:p>
          <a:p>
            <a:pPr marL="457200" indent="-457200">
              <a:buFont typeface="+mj-lt"/>
              <a:buAutoNum type="arabicPeriod" startAt="7"/>
            </a:pPr>
            <a:r>
              <a:rPr lang="it-IT" sz="2000" dirty="0"/>
              <a:t>TKI Purna bisa mengikuti Program Pemberdayaan TKI Purna dan Keluarga</a:t>
            </a:r>
            <a:endParaRPr lang="id-ID" sz="2000" dirty="0"/>
          </a:p>
        </p:txBody>
      </p:sp>
    </p:spTree>
    <p:extLst>
      <p:ext uri="{BB962C8B-B14F-4D97-AF65-F5344CB8AC3E}">
        <p14:creationId xmlns:p14="http://schemas.microsoft.com/office/powerpoint/2010/main" val="188232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990"/>
            <a:ext cx="9144000" cy="6848010"/>
          </a:xfrm>
          <a:prstGeom prst="rect">
            <a:avLst/>
          </a:prstGeom>
        </p:spPr>
      </p:pic>
      <p:sp>
        <p:nvSpPr>
          <p:cNvPr id="2" name="TextBox 1"/>
          <p:cNvSpPr txBox="1"/>
          <p:nvPr/>
        </p:nvSpPr>
        <p:spPr>
          <a:xfrm>
            <a:off x="733245" y="6519446"/>
            <a:ext cx="7798280" cy="338554"/>
          </a:xfrm>
          <a:prstGeom prst="rect">
            <a:avLst/>
          </a:prstGeom>
          <a:noFill/>
        </p:spPr>
        <p:txBody>
          <a:bodyPr wrap="square" rtlCol="0">
            <a:spAutoFit/>
          </a:bodyPr>
          <a:lstStyle/>
          <a:p>
            <a:r>
              <a:rPr lang="id-ID" sz="1600" b="1" dirty="0" smtClean="0">
                <a:solidFill>
                  <a:schemeClr val="bg1"/>
                </a:solidFill>
              </a:rPr>
              <a:t>BP3TKI JAWA TENGAH</a:t>
            </a:r>
            <a:endParaRPr lang="id-ID" sz="1400" b="1" dirty="0">
              <a:solidFill>
                <a:schemeClr val="bg1"/>
              </a:solidFill>
            </a:endParaRPr>
          </a:p>
        </p:txBody>
      </p:sp>
      <p:sp>
        <p:nvSpPr>
          <p:cNvPr id="4" name="Title 3"/>
          <p:cNvSpPr txBox="1">
            <a:spLocks/>
          </p:cNvSpPr>
          <p:nvPr/>
        </p:nvSpPr>
        <p:spPr>
          <a:xfrm>
            <a:off x="4451230" y="272530"/>
            <a:ext cx="2441276" cy="460715"/>
          </a:xfrm>
          <a:prstGeom prst="rect">
            <a:avLst/>
          </a:prstGeom>
        </p:spPr>
        <p:txBody>
          <a:bodyPr vert="horz" lIns="91440" tIns="45720" rIns="91440" bIns="45720" rtlCol="0" anchor="ctr">
            <a:no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endParaRPr lang="en-US" sz="2400" b="1" dirty="0">
              <a:ln>
                <a:prstDash val="solid"/>
              </a:ln>
              <a:effectLst>
                <a:outerShdw blurRad="38100" dist="38100" dir="2700000" algn="tl">
                  <a:srgbClr val="000000">
                    <a:alpha val="43137"/>
                  </a:srgbClr>
                </a:outerShdw>
              </a:effectLst>
            </a:endParaRPr>
          </a:p>
        </p:txBody>
      </p:sp>
      <p:sp>
        <p:nvSpPr>
          <p:cNvPr id="5" name="Rectangle 4"/>
          <p:cNvSpPr/>
          <p:nvPr/>
        </p:nvSpPr>
        <p:spPr>
          <a:xfrm>
            <a:off x="1869705" y="1177724"/>
            <a:ext cx="5022191" cy="584775"/>
          </a:xfrm>
          <a:prstGeom prst="rect">
            <a:avLst/>
          </a:prstGeom>
        </p:spPr>
        <p:txBody>
          <a:bodyPr wrap="square">
            <a:spAutoFit/>
          </a:bodyPr>
          <a:lstStyle/>
          <a:p>
            <a:r>
              <a:rPr lang="id-ID" sz="3200" b="1" dirty="0"/>
              <a:t>INFORMASI &amp; KONSULTASI</a:t>
            </a: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6224" y="5732266"/>
            <a:ext cx="378527" cy="378527"/>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14691" y="5722838"/>
            <a:ext cx="390608" cy="390608"/>
          </a:xfrm>
          <a:prstGeom prst="rect">
            <a:avLst/>
          </a:prstGeom>
        </p:spPr>
      </p:pic>
      <p:grpSp>
        <p:nvGrpSpPr>
          <p:cNvPr id="6" name="Group 21"/>
          <p:cNvGrpSpPr/>
          <p:nvPr/>
        </p:nvGrpSpPr>
        <p:grpSpPr>
          <a:xfrm>
            <a:off x="835805" y="5705420"/>
            <a:ext cx="1973979" cy="405373"/>
            <a:chOff x="835805" y="5981462"/>
            <a:chExt cx="1973979" cy="405373"/>
          </a:xfrm>
        </p:grpSpPr>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5805" y="5981462"/>
              <a:ext cx="405373" cy="405373"/>
            </a:xfrm>
            <a:prstGeom prst="rect">
              <a:avLst/>
            </a:prstGeom>
          </p:spPr>
        </p:pic>
        <p:sp>
          <p:nvSpPr>
            <p:cNvPr id="17" name="Rectangle 16"/>
            <p:cNvSpPr/>
            <p:nvPr/>
          </p:nvSpPr>
          <p:spPr>
            <a:xfrm>
              <a:off x="1193572" y="6053078"/>
              <a:ext cx="1616212" cy="307777"/>
            </a:xfrm>
            <a:prstGeom prst="rect">
              <a:avLst/>
            </a:prstGeom>
          </p:spPr>
          <p:txBody>
            <a:bodyPr wrap="none">
              <a:spAutoFit/>
            </a:bodyPr>
            <a:lstStyle/>
            <a:p>
              <a:r>
                <a:rPr lang="id-ID" sz="1400" b="1" dirty="0"/>
                <a:t>www.bnp2tki.go.id</a:t>
              </a:r>
            </a:p>
          </p:txBody>
        </p:sp>
      </p:grpSp>
      <p:grpSp>
        <p:nvGrpSpPr>
          <p:cNvPr id="7" name="Group 22"/>
          <p:cNvGrpSpPr/>
          <p:nvPr/>
        </p:nvGrpSpPr>
        <p:grpSpPr>
          <a:xfrm>
            <a:off x="3247625" y="5751058"/>
            <a:ext cx="2186547" cy="359735"/>
            <a:chOff x="3247625" y="6027100"/>
            <a:chExt cx="2186547" cy="359735"/>
          </a:xfrm>
        </p:grpSpPr>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47625" y="6027100"/>
              <a:ext cx="359735" cy="359735"/>
            </a:xfrm>
            <a:prstGeom prst="rect">
              <a:avLst/>
            </a:prstGeom>
          </p:spPr>
        </p:pic>
        <p:sp>
          <p:nvSpPr>
            <p:cNvPr id="18" name="Rectangle 17"/>
            <p:cNvSpPr/>
            <p:nvPr/>
          </p:nvSpPr>
          <p:spPr>
            <a:xfrm>
              <a:off x="3524803" y="6053078"/>
              <a:ext cx="1909369" cy="307777"/>
            </a:xfrm>
            <a:prstGeom prst="rect">
              <a:avLst/>
            </a:prstGeom>
          </p:spPr>
          <p:txBody>
            <a:bodyPr wrap="none">
              <a:spAutoFit/>
            </a:bodyPr>
            <a:lstStyle/>
            <a:p>
              <a:r>
                <a:rPr lang="id-ID" sz="1400" b="1" dirty="0"/>
                <a:t>Facebook.com/bnpptki</a:t>
              </a:r>
            </a:p>
          </p:txBody>
        </p:sp>
      </p:grpSp>
      <p:sp>
        <p:nvSpPr>
          <p:cNvPr id="19" name="Rectangle 18"/>
          <p:cNvSpPr/>
          <p:nvPr/>
        </p:nvSpPr>
        <p:spPr>
          <a:xfrm>
            <a:off x="8022584" y="5777036"/>
            <a:ext cx="1010213" cy="307777"/>
          </a:xfrm>
          <a:prstGeom prst="rect">
            <a:avLst/>
          </a:prstGeom>
        </p:spPr>
        <p:txBody>
          <a:bodyPr wrap="none">
            <a:spAutoFit/>
          </a:bodyPr>
          <a:lstStyle/>
          <a:p>
            <a:r>
              <a:rPr lang="id-ID" sz="1400" b="1" dirty="0"/>
              <a:t>@bnp2tki_</a:t>
            </a:r>
          </a:p>
        </p:txBody>
      </p:sp>
      <p:sp>
        <p:nvSpPr>
          <p:cNvPr id="21" name="Rectangle 20"/>
          <p:cNvSpPr/>
          <p:nvPr/>
        </p:nvSpPr>
        <p:spPr>
          <a:xfrm>
            <a:off x="6251454" y="5803016"/>
            <a:ext cx="920445" cy="307777"/>
          </a:xfrm>
          <a:prstGeom prst="rect">
            <a:avLst/>
          </a:prstGeom>
        </p:spPr>
        <p:txBody>
          <a:bodyPr wrap="none">
            <a:spAutoFit/>
          </a:bodyPr>
          <a:lstStyle/>
          <a:p>
            <a:r>
              <a:rPr lang="id-ID" sz="1400" b="1" dirty="0"/>
              <a:t>@bnp2tki</a:t>
            </a:r>
          </a:p>
        </p:txBody>
      </p:sp>
      <p:sp>
        <p:nvSpPr>
          <p:cNvPr id="26" name="Rectangle 25"/>
          <p:cNvSpPr/>
          <p:nvPr/>
        </p:nvSpPr>
        <p:spPr>
          <a:xfrm>
            <a:off x="457200" y="1945082"/>
            <a:ext cx="8436634" cy="3480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355600" indent="-355600" algn="just" eaLnBrk="0" hangingPunct="0">
              <a:buFont typeface="Wingdings" pitchFamily="2" charset="2"/>
              <a:buChar char="§"/>
              <a:tabLst>
                <a:tab pos="355600" algn="l"/>
              </a:tabLst>
              <a:defRPr/>
            </a:pPr>
            <a:r>
              <a:rPr lang="id-ID" sz="2000" b="1" dirty="0">
                <a:solidFill>
                  <a:schemeClr val="tx1"/>
                </a:solidFill>
                <a:ea typeface="Calibri" pitchFamily="34" charset="0"/>
                <a:cs typeface="Arial" pitchFamily="34" charset="0"/>
              </a:rPr>
              <a:t>Call Center BNP2TKI:</a:t>
            </a:r>
          </a:p>
          <a:p>
            <a:pPr marL="877888" indent="-342900" algn="just" eaLnBrk="0" hangingPunct="0">
              <a:buFont typeface="Arial" panose="020B0604020202020204"/>
              <a:buChar char="•"/>
              <a:tabLst>
                <a:tab pos="630238" algn="l"/>
              </a:tabLst>
              <a:defRPr/>
            </a:pPr>
            <a:r>
              <a:rPr lang="id-ID" sz="2000" b="1" dirty="0">
                <a:solidFill>
                  <a:schemeClr val="tx1"/>
                </a:solidFill>
                <a:ea typeface="Calibri" pitchFamily="34" charset="0"/>
                <a:cs typeface="Arial" pitchFamily="34" charset="0"/>
              </a:rPr>
              <a:t>Telpon dari Dalam Negeri : </a:t>
            </a:r>
            <a:r>
              <a:rPr lang="id-ID" sz="2800" b="1" dirty="0">
                <a:solidFill>
                  <a:schemeClr val="tx1"/>
                </a:solidFill>
                <a:ea typeface="Calibri" pitchFamily="34" charset="0"/>
                <a:cs typeface="Arial" pitchFamily="34" charset="0"/>
              </a:rPr>
              <a:t>0 800 1000</a:t>
            </a:r>
            <a:r>
              <a:rPr lang="id-ID" sz="2000" b="1" dirty="0">
                <a:solidFill>
                  <a:schemeClr val="tx1"/>
                </a:solidFill>
                <a:ea typeface="Calibri" pitchFamily="34" charset="0"/>
                <a:cs typeface="Arial" pitchFamily="34" charset="0"/>
              </a:rPr>
              <a:t>    (24 jam, bebas pulsa)</a:t>
            </a:r>
          </a:p>
          <a:p>
            <a:pPr marL="877888" indent="-342900" algn="just" eaLnBrk="0" hangingPunct="0">
              <a:buFont typeface="Arial" panose="020B0604020202020204"/>
              <a:buChar char="•"/>
              <a:tabLst>
                <a:tab pos="630238" algn="l"/>
              </a:tabLst>
              <a:defRPr/>
            </a:pPr>
            <a:r>
              <a:rPr lang="id-ID" sz="2000" b="1" dirty="0">
                <a:solidFill>
                  <a:schemeClr val="tx1"/>
                </a:solidFill>
                <a:ea typeface="Calibri" pitchFamily="34" charset="0"/>
                <a:cs typeface="Arial" pitchFamily="34" charset="0"/>
              </a:rPr>
              <a:t>Telpon dari Luar Negeri :  +62 21 29244800</a:t>
            </a:r>
          </a:p>
          <a:p>
            <a:pPr marL="355600" indent="-355600" algn="just" eaLnBrk="0" hangingPunct="0">
              <a:defRPr/>
            </a:pPr>
            <a:endParaRPr lang="id-ID" sz="800" b="1" dirty="0">
              <a:solidFill>
                <a:schemeClr val="tx1"/>
              </a:solidFill>
              <a:ea typeface="Calibri" pitchFamily="34" charset="0"/>
              <a:cs typeface="Arial" pitchFamily="34" charset="0"/>
            </a:endParaRPr>
          </a:p>
          <a:p>
            <a:pPr marL="355600" indent="-355600" algn="just" eaLnBrk="0" hangingPunct="0">
              <a:buFont typeface="Wingdings" pitchFamily="2" charset="2"/>
              <a:buChar char="§"/>
              <a:defRPr/>
            </a:pPr>
            <a:r>
              <a:rPr lang="id-ID" sz="2000" b="1" dirty="0">
                <a:solidFill>
                  <a:schemeClr val="tx1"/>
                </a:solidFill>
                <a:ea typeface="Calibri" pitchFamily="34" charset="0"/>
                <a:cs typeface="Arial" pitchFamily="34" charset="0"/>
              </a:rPr>
              <a:t>Faksimili  : +62 21 2924 4810 – 11</a:t>
            </a:r>
          </a:p>
          <a:p>
            <a:pPr marL="355600" indent="-355600" algn="just" eaLnBrk="0" hangingPunct="0">
              <a:defRPr/>
            </a:pPr>
            <a:endParaRPr lang="id-ID" sz="800" b="1" dirty="0">
              <a:solidFill>
                <a:schemeClr val="tx1"/>
              </a:solidFill>
              <a:ea typeface="Calibri" pitchFamily="34" charset="0"/>
              <a:cs typeface="Arial" pitchFamily="34" charset="0"/>
            </a:endParaRPr>
          </a:p>
          <a:p>
            <a:pPr marL="355600" indent="-355600" algn="just" eaLnBrk="0" hangingPunct="0">
              <a:buFont typeface="Wingdings" pitchFamily="2" charset="2"/>
              <a:buChar char="§"/>
              <a:defRPr/>
            </a:pPr>
            <a:r>
              <a:rPr lang="id-ID" sz="2000" b="1" dirty="0">
                <a:solidFill>
                  <a:schemeClr val="tx1"/>
                </a:solidFill>
                <a:ea typeface="Calibri" pitchFamily="34" charset="0"/>
                <a:cs typeface="Arial" pitchFamily="34" charset="0"/>
              </a:rPr>
              <a:t>Email  : </a:t>
            </a:r>
            <a:r>
              <a:rPr lang="id-ID" sz="2000" b="1" dirty="0">
                <a:solidFill>
                  <a:schemeClr val="tx1"/>
                </a:solidFill>
                <a:ea typeface="Calibri" pitchFamily="34" charset="0"/>
                <a:cs typeface="Arial" pitchFamily="34" charset="0"/>
                <a:hlinkClick r:id="rId7"/>
              </a:rPr>
              <a:t>halotki@bnp2tki.go.id</a:t>
            </a:r>
            <a:endParaRPr lang="id-ID" sz="2000" b="1" dirty="0">
              <a:solidFill>
                <a:schemeClr val="tx1"/>
              </a:solidFill>
              <a:ea typeface="Calibri" pitchFamily="34" charset="0"/>
              <a:cs typeface="Arial" pitchFamily="34" charset="0"/>
            </a:endParaRPr>
          </a:p>
          <a:p>
            <a:pPr marL="355600" indent="-355600" algn="just" eaLnBrk="0" hangingPunct="0">
              <a:defRPr/>
            </a:pPr>
            <a:endParaRPr lang="id-ID" sz="800" b="1" dirty="0">
              <a:solidFill>
                <a:schemeClr val="tx1"/>
              </a:solidFill>
              <a:ea typeface="Calibri" pitchFamily="34" charset="0"/>
              <a:cs typeface="Arial" pitchFamily="34" charset="0"/>
            </a:endParaRPr>
          </a:p>
          <a:p>
            <a:pPr marL="355600" indent="-355600" algn="just" eaLnBrk="0" hangingPunct="0">
              <a:buFont typeface="Wingdings" pitchFamily="2" charset="2"/>
              <a:buChar char="§"/>
              <a:defRPr/>
            </a:pPr>
            <a:r>
              <a:rPr lang="id-ID" sz="2000" b="1" dirty="0">
                <a:solidFill>
                  <a:schemeClr val="tx1"/>
                </a:solidFill>
                <a:ea typeface="Calibri" pitchFamily="34" charset="0"/>
                <a:cs typeface="Arial" pitchFamily="34" charset="0"/>
              </a:rPr>
              <a:t>Surat menyurat  : Jl.  MT. Haryono Kav. 52, Pancoran-Jakarta Selatan 12770</a:t>
            </a:r>
          </a:p>
          <a:p>
            <a:pPr marL="355600" indent="-355600" algn="just" eaLnBrk="0" hangingPunct="0">
              <a:buFont typeface="Wingdings" pitchFamily="2" charset="2"/>
              <a:buChar char="§"/>
              <a:defRPr/>
            </a:pPr>
            <a:endParaRPr lang="id-ID" sz="800" b="1" dirty="0">
              <a:solidFill>
                <a:schemeClr val="tx1"/>
              </a:solidFill>
              <a:ea typeface="Calibri" pitchFamily="34" charset="0"/>
              <a:cs typeface="Arial" pitchFamily="34" charset="0"/>
            </a:endParaRPr>
          </a:p>
          <a:p>
            <a:pPr marL="355600" indent="-355600" algn="just" eaLnBrk="0" hangingPunct="0">
              <a:buFont typeface="Wingdings" pitchFamily="2" charset="2"/>
              <a:buChar char="§"/>
              <a:defRPr/>
            </a:pPr>
            <a:r>
              <a:rPr lang="id-ID" sz="2000" b="1" dirty="0" smtClean="0">
                <a:solidFill>
                  <a:schemeClr val="tx1"/>
                </a:solidFill>
                <a:cs typeface="Arial" pitchFamily="34" charset="0"/>
              </a:rPr>
              <a:t>BP3TKI</a:t>
            </a:r>
            <a:r>
              <a:rPr lang="en-GB" sz="2000" b="1" dirty="0" smtClean="0">
                <a:solidFill>
                  <a:schemeClr val="tx1"/>
                </a:solidFill>
              </a:rPr>
              <a:t> </a:t>
            </a:r>
            <a:r>
              <a:rPr lang="id-ID" sz="2000" b="1" dirty="0" smtClean="0">
                <a:solidFill>
                  <a:schemeClr val="tx1"/>
                </a:solidFill>
              </a:rPr>
              <a:t>JAWA TENGAH : Jl.KALIPEPE III No.64 PUDAKPAYUNG SEMARANG TELP.024 7477223</a:t>
            </a:r>
            <a:endParaRPr lang="id-ID" sz="2000" b="1" dirty="0">
              <a:solidFill>
                <a:schemeClr val="tx1"/>
              </a:solidFill>
            </a:endParaRPr>
          </a:p>
          <a:p>
            <a:pPr marL="355600" indent="-355600" algn="just" eaLnBrk="0" hangingPunct="0">
              <a:buFont typeface="Wingdings" pitchFamily="2" charset="2"/>
              <a:buChar char="§"/>
              <a:defRPr/>
            </a:pPr>
            <a:endParaRPr lang="id-ID" sz="800" b="1" dirty="0">
              <a:solidFill>
                <a:schemeClr val="tx1"/>
              </a:solidFill>
              <a:cs typeface="Arial" pitchFamily="34" charset="0"/>
            </a:endParaRPr>
          </a:p>
          <a:p>
            <a:pPr marL="355600" indent="-355600" algn="just" eaLnBrk="0" hangingPunct="0">
              <a:buFont typeface="Wingdings" pitchFamily="2" charset="2"/>
              <a:buChar char="§"/>
              <a:defRPr/>
            </a:pPr>
            <a:r>
              <a:rPr lang="id-ID" sz="2000" b="1" dirty="0">
                <a:solidFill>
                  <a:schemeClr val="tx1"/>
                </a:solidFill>
                <a:cs typeface="Arial" pitchFamily="34" charset="0"/>
              </a:rPr>
              <a:t>Media Sosial :</a:t>
            </a:r>
          </a:p>
          <a:p>
            <a:pPr algn="ctr">
              <a:defRPr/>
            </a:pPr>
            <a:endParaRPr lang="id-ID" sz="2000" b="1" dirty="0"/>
          </a:p>
        </p:txBody>
      </p:sp>
    </p:spTree>
    <p:extLst>
      <p:ext uri="{BB962C8B-B14F-4D97-AF65-F5344CB8AC3E}">
        <p14:creationId xmlns:p14="http://schemas.microsoft.com/office/powerpoint/2010/main" val="15382402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ectangle 4"/>
          <p:cNvSpPr/>
          <p:nvPr/>
        </p:nvSpPr>
        <p:spPr>
          <a:xfrm>
            <a:off x="152400" y="533400"/>
            <a:ext cx="8839200" cy="5867400"/>
          </a:xfrm>
          <a:prstGeom prst="rect">
            <a:avLst/>
          </a:prstGeom>
          <a:noFill/>
          <a:ln w="22225">
            <a:noFill/>
          </a:ln>
          <a:effectLst>
            <a:outerShdw blurRad="50800" dist="38100" dir="5400000" algn="t" rotWithShape="0">
              <a:prstClr val="black">
                <a:alpha val="40000"/>
              </a:prstClr>
            </a:outerShdw>
          </a:effectLst>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en-US" dirty="0"/>
          </a:p>
        </p:txBody>
      </p:sp>
      <p:pic>
        <p:nvPicPr>
          <p:cNvPr id="7" name="Picture 2"/>
          <p:cNvPicPr>
            <a:picLocks noChangeAspect="1" noChangeArrowheads="1"/>
          </p:cNvPicPr>
          <p:nvPr/>
        </p:nvPicPr>
        <p:blipFill>
          <a:blip r:embed="rId3" cstate="print"/>
          <a:srcRect/>
          <a:stretch>
            <a:fillRect/>
          </a:stretch>
        </p:blipFill>
        <p:spPr bwMode="auto">
          <a:xfrm>
            <a:off x="-12762" y="-2876"/>
            <a:ext cx="9144000" cy="5486400"/>
          </a:xfrm>
          <a:prstGeom prst="rect">
            <a:avLst/>
          </a:prstGeom>
          <a:noFill/>
          <a:ln w="9525">
            <a:noFill/>
            <a:miter lim="800000"/>
            <a:headEnd/>
            <a:tailEnd/>
          </a:ln>
        </p:spPr>
      </p:pic>
      <p:pic>
        <p:nvPicPr>
          <p:cNvPr id="8" name="Picture 3" descr="logo BNP2TKI"/>
          <p:cNvPicPr>
            <a:picLocks noChangeAspect="1" noChangeArrowheads="1"/>
          </p:cNvPicPr>
          <p:nvPr/>
        </p:nvPicPr>
        <p:blipFill>
          <a:blip r:embed="rId4" cstate="print"/>
          <a:srcRect/>
          <a:stretch>
            <a:fillRect/>
          </a:stretch>
        </p:blipFill>
        <p:spPr bwMode="auto">
          <a:xfrm>
            <a:off x="6948264" y="4973514"/>
            <a:ext cx="2195736" cy="1881482"/>
          </a:xfrm>
          <a:prstGeom prst="rect">
            <a:avLst/>
          </a:prstGeom>
          <a:noFill/>
          <a:ln w="9525">
            <a:noFill/>
            <a:miter lim="800000"/>
            <a:headEnd/>
            <a:tailEnd/>
          </a:ln>
        </p:spPr>
      </p:pic>
      <p:sp>
        <p:nvSpPr>
          <p:cNvPr id="10" name="TextBox 9"/>
          <p:cNvSpPr txBox="1"/>
          <p:nvPr/>
        </p:nvSpPr>
        <p:spPr>
          <a:xfrm>
            <a:off x="107504" y="5766357"/>
            <a:ext cx="5760640" cy="830997"/>
          </a:xfrm>
          <a:prstGeom prst="rect">
            <a:avLst/>
          </a:prstGeom>
          <a:noFill/>
        </p:spPr>
        <p:txBody>
          <a:bodyPr wrap="square" rtlCol="0">
            <a:spAutoFit/>
          </a:bodyPr>
          <a:lstStyle/>
          <a:p>
            <a:pPr algn="ctr"/>
            <a:r>
              <a:rPr lang="en-US" sz="4800" b="1" i="1" dirty="0" smtClean="0">
                <a:solidFill>
                  <a:srgbClr val="000099"/>
                </a:solidFill>
                <a:effectLst>
                  <a:outerShdw blurRad="38100" dist="38100" dir="2700000" algn="tl">
                    <a:srgbClr val="000000">
                      <a:alpha val="43137"/>
                    </a:srgbClr>
                  </a:outerShdw>
                </a:effectLst>
                <a:latin typeface="Lucida Handwriting" pitchFamily="66" charset="0"/>
                <a:ea typeface="Segoe UI Black" pitchFamily="34" charset="0"/>
                <a:cs typeface="Segoe UI Black" pitchFamily="34" charset="0"/>
              </a:rPr>
              <a:t>TERIMA KASIH</a:t>
            </a:r>
            <a:endParaRPr lang="en-US" sz="4800" b="1" i="1" dirty="0">
              <a:solidFill>
                <a:srgbClr val="000099"/>
              </a:solidFill>
              <a:effectLst>
                <a:outerShdw blurRad="38100" dist="38100" dir="2700000" algn="tl">
                  <a:srgbClr val="000000">
                    <a:alpha val="43137"/>
                  </a:srgbClr>
                </a:outerShdw>
              </a:effectLst>
              <a:latin typeface="Lucida Handwriting" pitchFamily="66" charset="0"/>
              <a:ea typeface="Segoe UI Black" pitchFamily="34" charset="0"/>
              <a:cs typeface="Segoe UI Black" pitchFamily="34"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1189</TotalTime>
  <Words>1244</Words>
  <Application>Microsoft Office PowerPoint</Application>
  <PresentationFormat>On-screen Show (4:3)</PresentationFormat>
  <Paragraphs>195</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Calon Pekerja Migran Indonesia Pasal 1 UU No.18 Tahun 2017</vt:lpstr>
      <vt:lpstr>Pekerja Migran Indonesia (PMI) Pasal 4 ayat (1)</vt:lpstr>
      <vt:lpstr>Hak  Pekerja Migran Indonesia Pasal 6, ayat (1)</vt:lpstr>
      <vt:lpstr>Kewajiban  Pekerja Migran Indonesia Pasal 6 ayat (2)</vt:lpstr>
      <vt:lpstr>BADAN PELAKSANA PELINDUNGAN PMI Pasal 46</vt:lpstr>
      <vt:lpstr>PELAKSANA PENEMPATAN PMI Pasal 49</vt:lpstr>
      <vt:lpstr>PowerPoint Presentation</vt:lpstr>
      <vt:lpstr>Dokumen Yang Dipersyaratkan Pasal 13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KABIRO-ROCAN</dc:creator>
  <cp:lastModifiedBy>BP3TKI</cp:lastModifiedBy>
  <cp:revision>135</cp:revision>
  <dcterms:created xsi:type="dcterms:W3CDTF">2018-03-13T08:08:51Z</dcterms:created>
  <dcterms:modified xsi:type="dcterms:W3CDTF">2019-02-19T08:27:12Z</dcterms:modified>
</cp:coreProperties>
</file>