
<file path=[Content_Types].xml><?xml version="1.0" encoding="utf-8"?>
<Types xmlns="http://schemas.openxmlformats.org/package/2006/content-types">
  <Default Extension="png" ContentType="image/png"/>
  <Default Extension="jpeg" ContentType="image/jpe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15.xml" ContentType="application/vnd.openxmlformats-officedocument.presentationml.slide+xml"/>
  <Override PartName="/ppt/slides/slide16.xml" ContentType="application/vnd.openxmlformats-officedocument.presentationml.slide+xml"/>
  <Override PartName="/ppt/slides/slide17.xml" ContentType="application/vnd.openxmlformats-officedocument.presentationml.slide+xml"/>
  <Override PartName="/ppt/slides/slide18.xml" ContentType="application/vnd.openxmlformats-officedocument.presentationml.slide+xml"/>
  <Override PartName="/ppt/slides/slide19.xml" ContentType="application/vnd.openxmlformats-officedocument.presentationml.slide+xml"/>
  <Override PartName="/ppt/slides/slide20.xml" ContentType="application/vnd.openxmlformats-officedocument.presentationml.slide+xml"/>
  <Override PartName="/ppt/handoutMasters/handoutMaster1.xml" ContentType="application/vnd.openxmlformats-officedocument.presentationml.handoutMaster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theme/theme2.xml" ContentType="application/vnd.openxmlformats-officedocument.theme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60" r:id="rId1"/>
  </p:sldMasterIdLst>
  <p:handoutMasterIdLst>
    <p:handoutMasterId r:id="rId22"/>
  </p:handoutMasterIdLst>
  <p:sldIdLst>
    <p:sldId id="258" r:id="rId2"/>
    <p:sldId id="259" r:id="rId3"/>
    <p:sldId id="260" r:id="rId4"/>
    <p:sldId id="261" r:id="rId5"/>
    <p:sldId id="262" r:id="rId6"/>
    <p:sldId id="291" r:id="rId7"/>
    <p:sldId id="267" r:id="rId8"/>
    <p:sldId id="279" r:id="rId9"/>
    <p:sldId id="268" r:id="rId10"/>
    <p:sldId id="269" r:id="rId11"/>
    <p:sldId id="292" r:id="rId12"/>
    <p:sldId id="280" r:id="rId13"/>
    <p:sldId id="282" r:id="rId14"/>
    <p:sldId id="283" r:id="rId15"/>
    <p:sldId id="284" r:id="rId16"/>
    <p:sldId id="293" r:id="rId17"/>
    <p:sldId id="270" r:id="rId18"/>
    <p:sldId id="271" r:id="rId19"/>
    <p:sldId id="272" r:id="rId20"/>
    <p:sldId id="278" r:id="rId21"/>
  </p:sldIdLst>
  <p:sldSz cx="9144000" cy="6858000" type="screen4x3"/>
  <p:notesSz cx="6858000" cy="9144000"/>
  <p:defaultTextStyle>
    <a:defPPr>
      <a:defRPr lang="en-US"/>
    </a:defPPr>
    <a:lvl1pPr marL="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>
        <p15:guide id="1" orient="horz" pos="2160">
          <p15:clr>
            <a:srgbClr val="A4A3A4"/>
          </p15:clr>
        </p15:guide>
        <p15:guide id="2" pos="2880">
          <p15:clr>
            <a:srgbClr val="A4A3A4"/>
          </p15:clr>
        </p15:guide>
      </p15:sldGuideLst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clrMru>
    <a:srgbClr val="E7E6E6"/>
  </p:clrMru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32767"/>
    </p:ext>
    <p:ext uri="{FD5EFAAD-0ECE-453E-9831-46B23BE46B34}">
      <p15:chartTrackingRefBased xmlns:p15="http://schemas.microsoft.com/office/powerpoint/2012/main" val="1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 horzBarState="maximized">
    <p:restoredLeft sz="15987" autoAdjust="0"/>
    <p:restoredTop sz="94660"/>
  </p:normalViewPr>
  <p:slideViewPr>
    <p:cSldViewPr snapToGrid="0">
      <p:cViewPr varScale="1">
        <p:scale>
          <a:sx n="111" d="100"/>
          <a:sy n="111" d="100"/>
        </p:scale>
        <p:origin x="1512" y="60"/>
      </p:cViewPr>
      <p:guideLst>
        <p:guide orient="horz" pos="2160"/>
        <p:guide pos="2880"/>
      </p:guideLst>
    </p:cSldViewPr>
  </p:slideViewPr>
  <p:notesTextViewPr>
    <p:cViewPr>
      <p:scale>
        <a:sx n="1" d="1"/>
        <a:sy n="1" d="1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slide" Target="slides/slide12.xml"/><Relationship Id="rId18" Type="http://schemas.openxmlformats.org/officeDocument/2006/relationships/slide" Target="slides/slide17.xml"/><Relationship Id="rId26" Type="http://schemas.openxmlformats.org/officeDocument/2006/relationships/tableStyles" Target="tableStyles.xml"/><Relationship Id="rId3" Type="http://schemas.openxmlformats.org/officeDocument/2006/relationships/slide" Target="slides/slide2.xml"/><Relationship Id="rId21" Type="http://schemas.openxmlformats.org/officeDocument/2006/relationships/slide" Target="slides/slide20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slide" Target="slides/slide16.xml"/><Relationship Id="rId25" Type="http://schemas.openxmlformats.org/officeDocument/2006/relationships/theme" Target="theme/theme1.xml"/><Relationship Id="rId2" Type="http://schemas.openxmlformats.org/officeDocument/2006/relationships/slide" Target="slides/slide1.xml"/><Relationship Id="rId16" Type="http://schemas.openxmlformats.org/officeDocument/2006/relationships/slide" Target="slides/slide15.xml"/><Relationship Id="rId20" Type="http://schemas.openxmlformats.org/officeDocument/2006/relationships/slide" Target="slides/slide19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24" Type="http://schemas.openxmlformats.org/officeDocument/2006/relationships/viewProps" Target="viewProps.xml"/><Relationship Id="rId5" Type="http://schemas.openxmlformats.org/officeDocument/2006/relationships/slide" Target="slides/slide4.xml"/><Relationship Id="rId15" Type="http://schemas.openxmlformats.org/officeDocument/2006/relationships/slide" Target="slides/slide14.xml"/><Relationship Id="rId23" Type="http://schemas.openxmlformats.org/officeDocument/2006/relationships/presProps" Target="presProps.xml"/><Relationship Id="rId10" Type="http://schemas.openxmlformats.org/officeDocument/2006/relationships/slide" Target="slides/slide9.xml"/><Relationship Id="rId19" Type="http://schemas.openxmlformats.org/officeDocument/2006/relationships/slide" Target="slides/slide18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slide" Target="slides/slide13.xml"/><Relationship Id="rId22" Type="http://schemas.openxmlformats.org/officeDocument/2006/relationships/handoutMaster" Target="handoutMasters/handoutMaster1.xml"/></Relationships>
</file>

<file path=ppt/handoutMasters/_rels/handout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handoutMasters/handoutMaster1.xml><?xml version="1.0" encoding="utf-8"?>
<p:handout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Header Placeholder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id-ID"/>
          </a:p>
        </p:txBody>
      </p:sp>
      <p:sp>
        <p:nvSpPr>
          <p:cNvPr id="3" name="Date Placeholder 2"/>
          <p:cNvSpPr>
            <a:spLocks noGrp="1"/>
          </p:cNvSpPr>
          <p:nvPr>
            <p:ph type="dt" sz="quarter" idx="1"/>
          </p:nvPr>
        </p:nvSpPr>
        <p:spPr>
          <a:xfrm>
            <a:off x="3884613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59882FDC-22F9-4664-9C76-240384BD054E}" type="datetimeFigureOut">
              <a:rPr lang="id-ID" smtClean="0"/>
              <a:pPr/>
              <a:t>04/09/2017</a:t>
            </a:fld>
            <a:endParaRPr lang="id-ID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2"/>
          </p:nvPr>
        </p:nvSpPr>
        <p:spPr>
          <a:xfrm>
            <a:off x="0" y="8685213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id-ID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3"/>
          </p:nvPr>
        </p:nvSpPr>
        <p:spPr>
          <a:xfrm>
            <a:off x="3884613" y="8685213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9795F3C1-5FCC-44A0-B0C9-22FE8DA7C985}" type="slidenum">
              <a:rPr lang="id-ID" smtClean="0"/>
              <a:pPr/>
              <a:t>‹#›</a:t>
            </a:fld>
            <a:endParaRPr lang="id-ID"/>
          </a:p>
        </p:txBody>
      </p:sp>
    </p:spTree>
  </p:cSld>
  <p:clrMap bg1="lt1" tx1="dk1" bg2="lt2" tx2="dk2" accent1="accent1" accent2="accent2" accent3="accent3" accent4="accent4" accent5="accent5" accent6="accent6" hlink="hlink" folHlink="folHlink"/>
</p:handoutMaster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685800" y="1122363"/>
            <a:ext cx="7772400" cy="2387600"/>
          </a:xfrm>
        </p:spPr>
        <p:txBody>
          <a:bodyPr anchor="b"/>
          <a:lstStyle>
            <a:lvl1pPr algn="ctr">
              <a:defRPr sz="6000"/>
            </a:lvl1pPr>
          </a:lstStyle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1143000" y="3602038"/>
            <a:ext cx="6858000" cy="1655762"/>
          </a:xfrm>
        </p:spPr>
        <p:txBody>
          <a:bodyPr/>
          <a:lstStyle>
            <a:lvl1pPr marL="0" indent="0" algn="ctr">
              <a:buNone/>
              <a:defRPr sz="2400"/>
            </a:lvl1pPr>
            <a:lvl2pPr marL="457200" indent="0" algn="ctr">
              <a:buNone/>
              <a:defRPr sz="2000"/>
            </a:lvl2pPr>
            <a:lvl3pPr marL="914400" indent="0" algn="ctr">
              <a:buNone/>
              <a:defRPr sz="1800"/>
            </a:lvl3pPr>
            <a:lvl4pPr marL="1371600" indent="0" algn="ctr">
              <a:buNone/>
              <a:defRPr sz="1600"/>
            </a:lvl4pPr>
            <a:lvl5pPr marL="1828800" indent="0" algn="ctr">
              <a:buNone/>
              <a:defRPr sz="1600"/>
            </a:lvl5pPr>
            <a:lvl6pPr marL="2286000" indent="0" algn="ctr">
              <a:buNone/>
              <a:defRPr sz="1600"/>
            </a:lvl6pPr>
            <a:lvl7pPr marL="2743200" indent="0" algn="ctr">
              <a:buNone/>
              <a:defRPr sz="1600"/>
            </a:lvl7pPr>
            <a:lvl8pPr marL="3200400" indent="0" algn="ctr">
              <a:buNone/>
              <a:defRPr sz="1600"/>
            </a:lvl8pPr>
            <a:lvl9pPr marL="3657600" indent="0" algn="ctr">
              <a:buNone/>
              <a:defRPr sz="1600"/>
            </a:lvl9pPr>
          </a:lstStyle>
          <a:p>
            <a:r>
              <a:rPr lang="en-US"/>
              <a:t>Click to edit Master subtitle style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41E5C8E-016B-405E-B3D5-D890FCDFC253}" type="datetimeFigureOut">
              <a:rPr lang="id-ID" smtClean="0"/>
              <a:pPr/>
              <a:t>04/09/2017</a:t>
            </a:fld>
            <a:endParaRPr lang="id-ID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id-ID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FC1B0FD-EC04-4A68-AFAB-27E63541B226}" type="slidenum">
              <a:rPr lang="id-ID" smtClean="0"/>
              <a:pPr/>
              <a:t>‹#›</a:t>
            </a:fld>
            <a:endParaRPr lang="id-ID"/>
          </a:p>
        </p:txBody>
      </p:sp>
    </p:spTree>
    <p:extLst>
      <p:ext uri="{BB962C8B-B14F-4D97-AF65-F5344CB8AC3E}">
        <p14:creationId xmlns:p14="http://schemas.microsoft.com/office/powerpoint/2010/main" val="1008358877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41E5C8E-016B-405E-B3D5-D890FCDFC253}" type="datetimeFigureOut">
              <a:rPr lang="id-ID" smtClean="0"/>
              <a:pPr/>
              <a:t>04/09/2017</a:t>
            </a:fld>
            <a:endParaRPr lang="id-ID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id-ID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FC1B0FD-EC04-4A68-AFAB-27E63541B226}" type="slidenum">
              <a:rPr lang="id-ID" smtClean="0"/>
              <a:pPr/>
              <a:t>‹#›</a:t>
            </a:fld>
            <a:endParaRPr lang="id-ID"/>
          </a:p>
        </p:txBody>
      </p:sp>
    </p:spTree>
    <p:extLst>
      <p:ext uri="{BB962C8B-B14F-4D97-AF65-F5344CB8AC3E}">
        <p14:creationId xmlns:p14="http://schemas.microsoft.com/office/powerpoint/2010/main" val="707853687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Section Head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23888" y="1709739"/>
            <a:ext cx="7886700" cy="2852737"/>
          </a:xfrm>
        </p:spPr>
        <p:txBody>
          <a:bodyPr anchor="b"/>
          <a:lstStyle>
            <a:lvl1pPr>
              <a:defRPr sz="6000"/>
            </a:lvl1pPr>
          </a:lstStyle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623888" y="4589464"/>
            <a:ext cx="7886700" cy="1500187"/>
          </a:xfrm>
        </p:spPr>
        <p:txBody>
          <a:bodyPr/>
          <a:lstStyle>
            <a:lvl1pPr marL="0" indent="0">
              <a:buNone/>
              <a:defRPr sz="2400">
                <a:solidFill>
                  <a:schemeClr val="tx1"/>
                </a:solidFill>
              </a:defRPr>
            </a:lvl1pPr>
            <a:lvl2pPr marL="45720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US"/>
              <a:t>Edit Master text styles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41E5C8E-016B-405E-B3D5-D890FCDFC253}" type="datetimeFigureOut">
              <a:rPr lang="id-ID" smtClean="0"/>
              <a:pPr/>
              <a:t>04/09/2017</a:t>
            </a:fld>
            <a:endParaRPr lang="id-ID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id-ID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FC1B0FD-EC04-4A68-AFAB-27E63541B226}" type="slidenum">
              <a:rPr lang="id-ID" smtClean="0"/>
              <a:pPr/>
              <a:t>‹#›</a:t>
            </a:fld>
            <a:endParaRPr lang="id-ID"/>
          </a:p>
        </p:txBody>
      </p:sp>
    </p:spTree>
    <p:extLst>
      <p:ext uri="{BB962C8B-B14F-4D97-AF65-F5344CB8AC3E}">
        <p14:creationId xmlns:p14="http://schemas.microsoft.com/office/powerpoint/2010/main" val="4197885746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628650" y="1825625"/>
            <a:ext cx="3886200" cy="4351338"/>
          </a:xfrm>
        </p:spPr>
        <p:txBody>
          <a:bodyPr/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4629150" y="1825625"/>
            <a:ext cx="3886200" cy="4351338"/>
          </a:xfrm>
        </p:spPr>
        <p:txBody>
          <a:bodyPr/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41E5C8E-016B-405E-B3D5-D890FCDFC253}" type="datetimeFigureOut">
              <a:rPr lang="id-ID" smtClean="0"/>
              <a:pPr/>
              <a:t>04/09/2017</a:t>
            </a:fld>
            <a:endParaRPr lang="id-ID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id-ID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FC1B0FD-EC04-4A68-AFAB-27E63541B226}" type="slidenum">
              <a:rPr lang="id-ID" smtClean="0"/>
              <a:pPr/>
              <a:t>‹#›</a:t>
            </a:fld>
            <a:endParaRPr lang="id-ID"/>
          </a:p>
        </p:txBody>
      </p:sp>
    </p:spTree>
    <p:extLst>
      <p:ext uri="{BB962C8B-B14F-4D97-AF65-F5344CB8AC3E}">
        <p14:creationId xmlns:p14="http://schemas.microsoft.com/office/powerpoint/2010/main" val="2022596139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29841" y="365126"/>
            <a:ext cx="7886700" cy="1325563"/>
          </a:xfrm>
        </p:spPr>
        <p:txBody>
          <a:bodyPr/>
          <a:lstStyle/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629842" y="1681163"/>
            <a:ext cx="3868340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/>
              <a:t>Edit Master text styles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629842" y="2505075"/>
            <a:ext cx="3868340" cy="3684588"/>
          </a:xfrm>
        </p:spPr>
        <p:txBody>
          <a:bodyPr/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4629150" y="1681163"/>
            <a:ext cx="3887391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/>
              <a:t>Edit Master text styles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4629150" y="2505075"/>
            <a:ext cx="3887391" cy="3684588"/>
          </a:xfrm>
        </p:spPr>
        <p:txBody>
          <a:bodyPr/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41E5C8E-016B-405E-B3D5-D890FCDFC253}" type="datetimeFigureOut">
              <a:rPr lang="id-ID" smtClean="0"/>
              <a:pPr/>
              <a:t>04/09/2017</a:t>
            </a:fld>
            <a:endParaRPr lang="id-ID"/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id-ID"/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FC1B0FD-EC04-4A68-AFAB-27E63541B226}" type="slidenum">
              <a:rPr lang="id-ID" smtClean="0"/>
              <a:pPr/>
              <a:t>‹#›</a:t>
            </a:fld>
            <a:endParaRPr lang="id-ID"/>
          </a:p>
        </p:txBody>
      </p:sp>
    </p:spTree>
    <p:extLst>
      <p:ext uri="{BB962C8B-B14F-4D97-AF65-F5344CB8AC3E}">
        <p14:creationId xmlns:p14="http://schemas.microsoft.com/office/powerpoint/2010/main" val="2895854463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41E5C8E-016B-405E-B3D5-D890FCDFC253}" type="datetimeFigureOut">
              <a:rPr lang="id-ID" smtClean="0"/>
              <a:pPr/>
              <a:t>04/09/2017</a:t>
            </a:fld>
            <a:endParaRPr lang="id-ID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id-ID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FC1B0FD-EC04-4A68-AFAB-27E63541B226}" type="slidenum">
              <a:rPr lang="id-ID" smtClean="0"/>
              <a:pPr/>
              <a:t>‹#›</a:t>
            </a:fld>
            <a:endParaRPr lang="id-ID"/>
          </a:p>
        </p:txBody>
      </p:sp>
    </p:spTree>
    <p:extLst>
      <p:ext uri="{BB962C8B-B14F-4D97-AF65-F5344CB8AC3E}">
        <p14:creationId xmlns:p14="http://schemas.microsoft.com/office/powerpoint/2010/main" val="755576093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41E5C8E-016B-405E-B3D5-D890FCDFC253}" type="datetimeFigureOut">
              <a:rPr lang="id-ID" smtClean="0"/>
              <a:pPr/>
              <a:t>04/09/2017</a:t>
            </a:fld>
            <a:endParaRPr lang="id-ID"/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id-ID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FC1B0FD-EC04-4A68-AFAB-27E63541B226}" type="slidenum">
              <a:rPr lang="id-ID" smtClean="0"/>
              <a:pPr/>
              <a:t>‹#›</a:t>
            </a:fld>
            <a:endParaRPr lang="id-ID"/>
          </a:p>
        </p:txBody>
      </p:sp>
    </p:spTree>
    <p:extLst>
      <p:ext uri="{BB962C8B-B14F-4D97-AF65-F5344CB8AC3E}">
        <p14:creationId xmlns:p14="http://schemas.microsoft.com/office/powerpoint/2010/main" val="2008982579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t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29841" y="457200"/>
            <a:ext cx="2949178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3887391" y="987426"/>
            <a:ext cx="4629150" cy="4873625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629841" y="2057400"/>
            <a:ext cx="2949178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n-US"/>
              <a:t>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41E5C8E-016B-405E-B3D5-D890FCDFC253}" type="datetimeFigureOut">
              <a:rPr lang="id-ID" smtClean="0"/>
              <a:pPr/>
              <a:t>04/09/2017</a:t>
            </a:fld>
            <a:endParaRPr lang="id-ID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id-ID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FC1B0FD-EC04-4A68-AFAB-27E63541B226}" type="slidenum">
              <a:rPr lang="id-ID" smtClean="0"/>
              <a:pPr/>
              <a:t>‹#›</a:t>
            </a:fld>
            <a:endParaRPr lang="id-ID"/>
          </a:p>
        </p:txBody>
      </p:sp>
    </p:spTree>
    <p:extLst>
      <p:ext uri="{BB962C8B-B14F-4D97-AF65-F5344CB8AC3E}">
        <p14:creationId xmlns:p14="http://schemas.microsoft.com/office/powerpoint/2010/main" val="2789151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29841" y="457200"/>
            <a:ext cx="2949178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Picture Placeholder 2"/>
          <p:cNvSpPr>
            <a:spLocks noGrp="1" noChangeAspect="1"/>
          </p:cNvSpPr>
          <p:nvPr>
            <p:ph type="pic" idx="1"/>
          </p:nvPr>
        </p:nvSpPr>
        <p:spPr>
          <a:xfrm>
            <a:off x="3887391" y="987426"/>
            <a:ext cx="4629150" cy="4873625"/>
          </a:xfrm>
        </p:spPr>
        <p:txBody>
          <a:bodyPr anchor="t"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r>
              <a:rPr lang="en-US"/>
              <a:t>Click icon to add picture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629841" y="2057400"/>
            <a:ext cx="2949178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n-US"/>
              <a:t>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41E5C8E-016B-405E-B3D5-D890FCDFC253}" type="datetimeFigureOut">
              <a:rPr lang="id-ID" smtClean="0"/>
              <a:pPr/>
              <a:t>04/09/2017</a:t>
            </a:fld>
            <a:endParaRPr lang="id-ID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id-ID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FC1B0FD-EC04-4A68-AFAB-27E63541B226}" type="slidenum">
              <a:rPr lang="id-ID" smtClean="0"/>
              <a:pPr/>
              <a:t>‹#›</a:t>
            </a:fld>
            <a:endParaRPr lang="id-ID"/>
          </a:p>
        </p:txBody>
      </p:sp>
    </p:spTree>
    <p:extLst>
      <p:ext uri="{BB962C8B-B14F-4D97-AF65-F5344CB8AC3E}">
        <p14:creationId xmlns:p14="http://schemas.microsoft.com/office/powerpoint/2010/main" val="3135389691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le and Vertical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41E5C8E-016B-405E-B3D5-D890FCDFC253}" type="datetimeFigureOut">
              <a:rPr lang="id-ID" smtClean="0"/>
              <a:pPr/>
              <a:t>04/09/2017</a:t>
            </a:fld>
            <a:endParaRPr lang="id-ID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id-ID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FC1B0FD-EC04-4A68-AFAB-27E63541B226}" type="slidenum">
              <a:rPr lang="id-ID" smtClean="0"/>
              <a:pPr/>
              <a:t>‹#›</a:t>
            </a:fld>
            <a:endParaRPr lang="id-ID"/>
          </a:p>
        </p:txBody>
      </p:sp>
    </p:spTree>
    <p:extLst>
      <p:ext uri="{BB962C8B-B14F-4D97-AF65-F5344CB8AC3E}">
        <p14:creationId xmlns:p14="http://schemas.microsoft.com/office/powerpoint/2010/main" val="2694902973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Vertical Title an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6543675" y="365125"/>
            <a:ext cx="1971675" cy="5811838"/>
          </a:xfrm>
        </p:spPr>
        <p:txBody>
          <a:bodyPr vert="eaVert"/>
          <a:lstStyle/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628650" y="365125"/>
            <a:ext cx="5800725" cy="5811838"/>
          </a:xfrm>
        </p:spPr>
        <p:txBody>
          <a:bodyPr vert="eaVert"/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41E5C8E-016B-405E-B3D5-D890FCDFC253}" type="datetimeFigureOut">
              <a:rPr lang="id-ID" smtClean="0"/>
              <a:pPr/>
              <a:t>04/09/2017</a:t>
            </a:fld>
            <a:endParaRPr lang="id-ID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id-ID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FC1B0FD-EC04-4A68-AFAB-27E63541B226}" type="slidenum">
              <a:rPr lang="id-ID" smtClean="0"/>
              <a:pPr/>
              <a:t>‹#›</a:t>
            </a:fld>
            <a:endParaRPr lang="id-ID"/>
          </a:p>
        </p:txBody>
      </p:sp>
    </p:spTree>
    <p:extLst>
      <p:ext uri="{BB962C8B-B14F-4D97-AF65-F5344CB8AC3E}">
        <p14:creationId xmlns:p14="http://schemas.microsoft.com/office/powerpoint/2010/main" val="103866817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628650" y="365126"/>
            <a:ext cx="7886700" cy="1325563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628650" y="1825625"/>
            <a:ext cx="7886700" cy="4351338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2"/>
          </p:nvPr>
        </p:nvSpPr>
        <p:spPr>
          <a:xfrm>
            <a:off x="628650" y="6356351"/>
            <a:ext cx="20574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F41E5C8E-016B-405E-B3D5-D890FCDFC253}" type="datetimeFigureOut">
              <a:rPr lang="id-ID" smtClean="0"/>
              <a:pPr/>
              <a:t>04/09/2017</a:t>
            </a:fld>
            <a:endParaRPr lang="id-ID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3"/>
          </p:nvPr>
        </p:nvSpPr>
        <p:spPr>
          <a:xfrm>
            <a:off x="3028950" y="6356351"/>
            <a:ext cx="30861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id-ID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6457950" y="6356351"/>
            <a:ext cx="20574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0FC1B0FD-EC04-4A68-AFAB-27E63541B226}" type="slidenum">
              <a:rPr lang="id-ID" smtClean="0"/>
              <a:pPr/>
              <a:t>‹#›</a:t>
            </a:fld>
            <a:endParaRPr lang="id-ID"/>
          </a:p>
        </p:txBody>
      </p:sp>
    </p:spTree>
    <p:extLst>
      <p:ext uri="{BB962C8B-B14F-4D97-AF65-F5344CB8AC3E}">
        <p14:creationId xmlns:p14="http://schemas.microsoft.com/office/powerpoint/2010/main" val="1551145061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61" r:id="rId1"/>
    <p:sldLayoutId id="2147483662" r:id="rId2"/>
    <p:sldLayoutId id="2147483663" r:id="rId3"/>
    <p:sldLayoutId id="2147483664" r:id="rId4"/>
    <p:sldLayoutId id="2147483665" r:id="rId5"/>
    <p:sldLayoutId id="2147483666" r:id="rId6"/>
    <p:sldLayoutId id="2147483667" r:id="rId7"/>
    <p:sldLayoutId id="2147483668" r:id="rId8"/>
    <p:sldLayoutId id="2147483669" r:id="rId9"/>
    <p:sldLayoutId id="2147483670" r:id="rId10"/>
    <p:sldLayoutId id="2147483671" r:id="rId11"/>
  </p:sldLayoutIdLst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png"/><Relationship Id="rId1" Type="http://schemas.openxmlformats.org/officeDocument/2006/relationships/slideLayout" Target="../slideLayouts/slideLayout7.xml"/></Relationships>
</file>

<file path=ppt/slides/_rels/slide2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png"/><Relationship Id="rId1" Type="http://schemas.openxmlformats.org/officeDocument/2006/relationships/slideLayout" Target="../slideLayouts/slideLayout7.xml"/></Relationships>
</file>

<file path=ppt/slides/_rels/slide3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png"/><Relationship Id="rId1" Type="http://schemas.openxmlformats.org/officeDocument/2006/relationships/slideLayout" Target="../slideLayouts/slideLayout7.xml"/></Relationships>
</file>

<file path=ppt/slides/_rels/slide4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png"/><Relationship Id="rId1" Type="http://schemas.openxmlformats.org/officeDocument/2006/relationships/slideLayout" Target="../slideLayouts/slideLayout7.xml"/></Relationships>
</file>

<file path=ppt/slides/_rels/slide5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png"/><Relationship Id="rId1" Type="http://schemas.openxmlformats.org/officeDocument/2006/relationships/slideLayout" Target="../slideLayouts/slideLayout7.xml"/></Relationships>
</file>

<file path=ppt/slides/_rels/slide6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png"/><Relationship Id="rId1" Type="http://schemas.openxmlformats.org/officeDocument/2006/relationships/slideLayout" Target="../slideLayouts/slideLayout7.xml"/></Relationships>
</file>

<file path=ppt/slides/_rels/slide7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png"/><Relationship Id="rId1" Type="http://schemas.openxmlformats.org/officeDocument/2006/relationships/slideLayout" Target="../slideLayouts/slideLayout7.xml"/></Relationships>
</file>

<file path=ppt/slides/_rels/slide8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png"/><Relationship Id="rId1" Type="http://schemas.openxmlformats.org/officeDocument/2006/relationships/slideLayout" Target="../slideLayouts/slideLayout7.xml"/></Relationships>
</file>

<file path=ppt/slides/_rels/slide9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png"/><Relationship Id="rId1" Type="http://schemas.openxmlformats.org/officeDocument/2006/relationships/slideLayout" Target="../slideLayouts/slideLayout7.xml"/></Relationships>
</file>

<file path=ppt/slides/_rels/slide10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png"/><Relationship Id="rId1" Type="http://schemas.openxmlformats.org/officeDocument/2006/relationships/slideLayout" Target="../slideLayouts/slideLayout7.xml"/></Relationships>
</file>

<file path=ppt/slides/_rels/slide11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png"/><Relationship Id="rId1" Type="http://schemas.openxmlformats.org/officeDocument/2006/relationships/slideLayout" Target="../slideLayouts/slideLayout7.xml"/></Relationships>
</file>

<file path=ppt/slides/_rels/slide12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png"/><Relationship Id="rId1" Type="http://schemas.openxmlformats.org/officeDocument/2006/relationships/slideLayout" Target="../slideLayouts/slideLayout7.xml"/></Relationships>
</file>

<file path=ppt/slides/_rels/slide13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png"/><Relationship Id="rId1" Type="http://schemas.openxmlformats.org/officeDocument/2006/relationships/slideLayout" Target="../slideLayouts/slideLayout7.xml"/></Relationships>
</file>

<file path=ppt/slides/_rels/slide14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png"/><Relationship Id="rId1" Type="http://schemas.openxmlformats.org/officeDocument/2006/relationships/slideLayout" Target="../slideLayouts/slideLayout7.xml"/></Relationships>
</file>

<file path=ppt/slides/_rels/slide15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png"/><Relationship Id="rId1" Type="http://schemas.openxmlformats.org/officeDocument/2006/relationships/slideLayout" Target="../slideLayouts/slideLayout7.xml"/></Relationships>
</file>

<file path=ppt/slides/_rels/slide16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png"/><Relationship Id="rId1" Type="http://schemas.openxmlformats.org/officeDocument/2006/relationships/slideLayout" Target="../slideLayouts/slideLayout7.xml"/></Relationships>
</file>

<file path=ppt/slides/_rels/slide17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png"/><Relationship Id="rId1" Type="http://schemas.openxmlformats.org/officeDocument/2006/relationships/slideLayout" Target="../slideLayouts/slideLayout7.xml"/></Relationships>
</file>

<file path=ppt/slides/_rels/slide18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png"/><Relationship Id="rId7" Type="http://schemas.openxmlformats.org/officeDocument/2006/relationships/hyperlink" Target="mailto:halotki@bnp2tki.go.id" TargetMode="External"/><Relationship Id="rId2" Type="http://schemas.openxmlformats.org/officeDocument/2006/relationships/image" Target="../media/image1.png"/><Relationship Id="rId1" Type="http://schemas.openxmlformats.org/officeDocument/2006/relationships/slideLayout" Target="../slideLayouts/slideLayout7.xml"/><Relationship Id="rId6" Type="http://schemas.openxmlformats.org/officeDocument/2006/relationships/image" Target="../media/image5.png"/><Relationship Id="rId5" Type="http://schemas.openxmlformats.org/officeDocument/2006/relationships/image" Target="../media/image4.png"/><Relationship Id="rId4" Type="http://schemas.openxmlformats.org/officeDocument/2006/relationships/image" Target="../media/image3.png"/></Relationships>
</file>

<file path=ppt/slides/_rels/slide19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png"/><Relationship Id="rId1" Type="http://schemas.openxmlformats.org/officeDocument/2006/relationships/slideLayout" Target="../slideLayouts/slideLayout7.xml"/></Relationships>
</file>

<file path=ppt/slides/_rels/slide20.xml.rels><?xml version="1.0" encoding="UTF-8" standalone="yes"?>
<Relationships xmlns="http://schemas.openxmlformats.org/package/2006/relationships"><Relationship Id="rId3" Type="http://schemas.openxmlformats.org/officeDocument/2006/relationships/image" Target="../media/image6.png"/><Relationship Id="rId2" Type="http://schemas.openxmlformats.org/officeDocument/2006/relationships/image" Target="../media/image1.png"/><Relationship Id="rId1" Type="http://schemas.openxmlformats.org/officeDocument/2006/relationships/slideLayout" Target="../slideLayouts/slideLayout7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Picture 2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9990"/>
            <a:ext cx="9144000" cy="6848010"/>
          </a:xfrm>
          <a:prstGeom prst="rect">
            <a:avLst/>
          </a:prstGeom>
        </p:spPr>
      </p:pic>
      <p:sp>
        <p:nvSpPr>
          <p:cNvPr id="2" name="TextBox 1"/>
          <p:cNvSpPr txBox="1"/>
          <p:nvPr/>
        </p:nvSpPr>
        <p:spPr>
          <a:xfrm>
            <a:off x="733245" y="6519446"/>
            <a:ext cx="7798280" cy="338554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id-ID" sz="1600" b="1" dirty="0">
                <a:solidFill>
                  <a:schemeClr val="bg1"/>
                </a:solidFill>
              </a:rPr>
              <a:t>DEPUTI BIDANG PERLINDUNGAN</a:t>
            </a:r>
            <a:endParaRPr lang="id-ID" sz="1400" b="1" dirty="0">
              <a:solidFill>
                <a:schemeClr val="bg1"/>
              </a:solidFill>
            </a:endParaRPr>
          </a:p>
        </p:txBody>
      </p:sp>
      <p:sp>
        <p:nvSpPr>
          <p:cNvPr id="4" name="Title 3"/>
          <p:cNvSpPr txBox="1">
            <a:spLocks/>
          </p:cNvSpPr>
          <p:nvPr/>
        </p:nvSpPr>
        <p:spPr>
          <a:xfrm>
            <a:off x="642910" y="1928802"/>
            <a:ext cx="7929562" cy="2643188"/>
          </a:xfrm>
          <a:prstGeom prst="rect">
            <a:avLst/>
          </a:prstGeom>
        </p:spPr>
        <p:txBody>
          <a:bodyPr vert="horz" lIns="91440" tIns="45720" rIns="91440" bIns="45720" rtlCol="0" anchor="ctr">
            <a:noAutofit/>
            <a:scene3d>
              <a:camera prst="orthographicFront">
                <a:rot lat="0" lon="0" rev="0"/>
              </a:camera>
              <a:lightRig rig="glow" dir="t">
                <a:rot lat="0" lon="0" rev="3600000"/>
              </a:lightRig>
            </a:scene3d>
            <a:sp3d prstMaterial="softEdge">
              <a:bevelT w="29210" h="16510"/>
              <a:contourClr>
                <a:schemeClr val="accent4">
                  <a:alpha val="95000"/>
                </a:schemeClr>
              </a:contourClr>
            </a:sp3d>
          </a:bodyPr>
          <a:lstStyle>
            <a:lvl1pPr algn="l" defTabSz="914400" rtl="0" eaLnBrk="1" latinLnBrk="0" hangingPunct="1">
              <a:lnSpc>
                <a:spcPct val="90000"/>
              </a:lnSpc>
              <a:spcBef>
                <a:spcPct val="0"/>
              </a:spcBef>
              <a:buNone/>
              <a:defRPr sz="4400" kern="1200">
                <a:solidFill>
                  <a:schemeClr val="tx1"/>
                </a:solidFill>
                <a:latin typeface="+mj-lt"/>
                <a:ea typeface="+mj-ea"/>
                <a:cs typeface="+mj-cs"/>
              </a:defRPr>
            </a:lvl1pPr>
          </a:lstStyle>
          <a:p>
            <a:pPr algn="ctr">
              <a:spcBef>
                <a:spcPts val="0"/>
              </a:spcBef>
            </a:pPr>
            <a:r>
              <a:rPr lang="en-US" sz="6600" dirty="0">
                <a:ln>
                  <a:prstDash val="solid"/>
                </a:ln>
                <a:effectLst>
                  <a:outerShdw blurRad="88000" dist="50800" dir="5040000" algn="tl">
                    <a:schemeClr val="accent4">
                      <a:tint val="80000"/>
                      <a:satMod val="250000"/>
                      <a:alpha val="45000"/>
                    </a:schemeClr>
                  </a:outerShdw>
                </a:effectLst>
              </a:rPr>
              <a:t>PENCEGAHAN TKI NON PROSEDURAL</a:t>
            </a:r>
          </a:p>
        </p:txBody>
      </p:sp>
      <p:sp>
        <p:nvSpPr>
          <p:cNvPr id="5" name="Title 3"/>
          <p:cNvSpPr txBox="1">
            <a:spLocks/>
          </p:cNvSpPr>
          <p:nvPr/>
        </p:nvSpPr>
        <p:spPr>
          <a:xfrm>
            <a:off x="1214414" y="4500570"/>
            <a:ext cx="6572296" cy="609600"/>
          </a:xfrm>
          <a:prstGeom prst="rect">
            <a:avLst/>
          </a:prstGeom>
        </p:spPr>
        <p:txBody>
          <a:bodyPr vert="horz" lIns="91440" tIns="45720" rIns="91440" bIns="45720" rtlCol="0" anchor="t">
            <a:noAutofit/>
            <a:scene3d>
              <a:camera prst="orthographicFront">
                <a:rot lat="0" lon="0" rev="0"/>
              </a:camera>
              <a:lightRig rig="glow" dir="t">
                <a:rot lat="0" lon="0" rev="3600000"/>
              </a:lightRig>
            </a:scene3d>
            <a:sp3d prstMaterial="softEdge">
              <a:bevelT w="29210" h="16510"/>
              <a:contourClr>
                <a:schemeClr val="accent4">
                  <a:alpha val="95000"/>
                </a:schemeClr>
              </a:contourClr>
            </a:sp3d>
          </a:bodyPr>
          <a:lstStyle/>
          <a:p>
            <a:pPr lvl="0" algn="ctr">
              <a:defRPr/>
            </a:pPr>
            <a:r>
              <a:rPr lang="en-US" sz="2000" b="1" dirty="0">
                <a:ln>
                  <a:prstDash val="solid"/>
                </a:ln>
                <a:effectLst>
                  <a:outerShdw blurRad="88000" dist="50800" dir="5040000" algn="tl">
                    <a:schemeClr val="accent4">
                      <a:tint val="80000"/>
                      <a:satMod val="250000"/>
                      <a:alpha val="45000"/>
                    </a:schemeClr>
                  </a:outerShdw>
                </a:effectLst>
                <a:latin typeface="+mj-lt"/>
                <a:ea typeface="+mj-ea"/>
                <a:cs typeface="+mj-cs"/>
              </a:rPr>
              <a:t>MATERI SOSIALISASI NOMOR :  02.02.01.201</a:t>
            </a:r>
            <a:r>
              <a:rPr lang="id-ID" sz="2000" b="1">
                <a:ln>
                  <a:prstDash val="solid"/>
                </a:ln>
                <a:effectLst>
                  <a:outerShdw blurRad="88000" dist="50800" dir="5040000" algn="tl">
                    <a:schemeClr val="accent4">
                      <a:tint val="80000"/>
                      <a:satMod val="250000"/>
                      <a:alpha val="45000"/>
                    </a:schemeClr>
                  </a:outerShdw>
                </a:effectLst>
                <a:latin typeface="+mj-lt"/>
                <a:ea typeface="+mj-ea"/>
                <a:cs typeface="+mj-cs"/>
              </a:rPr>
              <a:t>7</a:t>
            </a:r>
            <a:endParaRPr lang="en-US" sz="2000" b="1" dirty="0">
              <a:ln>
                <a:prstDash val="solid"/>
              </a:ln>
              <a:effectLst>
                <a:outerShdw blurRad="88000" dist="50800" dir="5040000" algn="tl">
                  <a:schemeClr val="accent4">
                    <a:tint val="80000"/>
                    <a:satMod val="250000"/>
                    <a:alpha val="45000"/>
                  </a:schemeClr>
                </a:outerShdw>
              </a:effectLst>
              <a:latin typeface="+mj-lt"/>
              <a:ea typeface="+mj-ea"/>
              <a:cs typeface="+mj-cs"/>
            </a:endParaRPr>
          </a:p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US" sz="2000" b="1" i="0" u="none" strike="noStrike" kern="1200" cap="none" spc="0" normalizeH="0" baseline="0" noProof="0" dirty="0">
              <a:ln>
                <a:prstDash val="solid"/>
              </a:ln>
              <a:effectLst>
                <a:outerShdw blurRad="88000" dist="50800" dir="5040000" algn="tl">
                  <a:schemeClr val="accent4">
                    <a:tint val="80000"/>
                    <a:satMod val="250000"/>
                    <a:alpha val="45000"/>
                  </a:schemeClr>
                </a:outerShdw>
              </a:effectLst>
              <a:uLnTx/>
              <a:uFillTx/>
              <a:latin typeface="+mj-lt"/>
              <a:ea typeface="+mj-ea"/>
              <a:cs typeface="+mj-cs"/>
            </a:endParaRPr>
          </a:p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US" sz="2000" b="1" i="0" u="none" strike="noStrike" kern="1200" cap="none" spc="0" normalizeH="0" baseline="0" noProof="0" dirty="0">
              <a:ln>
                <a:prstDash val="solid"/>
              </a:ln>
              <a:effectLst>
                <a:outerShdw blurRad="88000" dist="50800" dir="5040000" algn="tl">
                  <a:schemeClr val="accent4">
                    <a:tint val="80000"/>
                    <a:satMod val="250000"/>
                    <a:alpha val="45000"/>
                  </a:schemeClr>
                </a:outerShdw>
              </a:effectLst>
              <a:uLnTx/>
              <a:uFillTx/>
              <a:latin typeface="+mj-lt"/>
              <a:ea typeface="+mj-ea"/>
              <a:cs typeface="+mj-cs"/>
            </a:endParaRPr>
          </a:p>
        </p:txBody>
      </p:sp>
    </p:spTree>
    <p:extLst>
      <p:ext uri="{BB962C8B-B14F-4D97-AF65-F5344CB8AC3E}">
        <p14:creationId xmlns:p14="http://schemas.microsoft.com/office/powerpoint/2010/main" val="3294558016"/>
      </p:ext>
    </p:extLst>
  </p:cSld>
  <p:clrMapOvr>
    <a:masterClrMapping/>
  </p:clrMapOvr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Picture 2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9990"/>
            <a:ext cx="9144000" cy="6848010"/>
          </a:xfrm>
          <a:prstGeom prst="rect">
            <a:avLst/>
          </a:prstGeom>
        </p:spPr>
      </p:pic>
      <p:sp>
        <p:nvSpPr>
          <p:cNvPr id="2" name="TextBox 1"/>
          <p:cNvSpPr txBox="1"/>
          <p:nvPr/>
        </p:nvSpPr>
        <p:spPr>
          <a:xfrm>
            <a:off x="733245" y="6519446"/>
            <a:ext cx="7798280" cy="338554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id-ID" sz="1600" b="1" dirty="0">
                <a:solidFill>
                  <a:schemeClr val="bg1"/>
                </a:solidFill>
              </a:rPr>
              <a:t>DEPUTI BIDANG PERLINDUNGAN</a:t>
            </a:r>
            <a:endParaRPr lang="id-ID" sz="1400" b="1" dirty="0">
              <a:solidFill>
                <a:schemeClr val="bg1"/>
              </a:solidFill>
            </a:endParaRPr>
          </a:p>
        </p:txBody>
      </p:sp>
      <p:sp>
        <p:nvSpPr>
          <p:cNvPr id="4" name="Title 3"/>
          <p:cNvSpPr txBox="1">
            <a:spLocks/>
          </p:cNvSpPr>
          <p:nvPr/>
        </p:nvSpPr>
        <p:spPr>
          <a:xfrm>
            <a:off x="4451230" y="272530"/>
            <a:ext cx="2441276" cy="460715"/>
          </a:xfrm>
          <a:prstGeom prst="rect">
            <a:avLst/>
          </a:prstGeom>
        </p:spPr>
        <p:txBody>
          <a:bodyPr vert="horz" lIns="91440" tIns="45720" rIns="91440" bIns="45720" rtlCol="0" anchor="ctr">
            <a:noAutofit/>
            <a:scene3d>
              <a:camera prst="orthographicFront">
                <a:rot lat="0" lon="0" rev="0"/>
              </a:camera>
              <a:lightRig rig="glow" dir="t">
                <a:rot lat="0" lon="0" rev="3600000"/>
              </a:lightRig>
            </a:scene3d>
            <a:sp3d prstMaterial="softEdge">
              <a:bevelT w="29210" h="16510"/>
              <a:contourClr>
                <a:schemeClr val="accent4">
                  <a:alpha val="95000"/>
                </a:schemeClr>
              </a:contourClr>
            </a:sp3d>
          </a:bodyPr>
          <a:lstStyle>
            <a:lvl1pPr algn="l" defTabSz="914400" rtl="0" eaLnBrk="1" latinLnBrk="0" hangingPunct="1">
              <a:lnSpc>
                <a:spcPct val="90000"/>
              </a:lnSpc>
              <a:spcBef>
                <a:spcPct val="0"/>
              </a:spcBef>
              <a:buNone/>
              <a:defRPr sz="4400" kern="1200">
                <a:solidFill>
                  <a:schemeClr val="tx1"/>
                </a:solidFill>
                <a:latin typeface="+mj-lt"/>
                <a:ea typeface="+mj-ea"/>
                <a:cs typeface="+mj-cs"/>
              </a:defRPr>
            </a:lvl1pPr>
          </a:lstStyle>
          <a:p>
            <a:pPr algn="ctr">
              <a:spcBef>
                <a:spcPts val="0"/>
              </a:spcBef>
            </a:pPr>
            <a:r>
              <a:rPr lang="en-US" sz="2400" b="1" dirty="0">
                <a:ln>
                  <a:prstDash val="solid"/>
                </a:ln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PENCEGAHAN TKI NON PROSEDURAL</a:t>
            </a:r>
          </a:p>
        </p:txBody>
      </p:sp>
      <p:sp>
        <p:nvSpPr>
          <p:cNvPr id="5" name="Rectangle 1"/>
          <p:cNvSpPr>
            <a:spLocks noChangeArrowheads="1"/>
          </p:cNvSpPr>
          <p:nvPr/>
        </p:nvSpPr>
        <p:spPr bwMode="auto">
          <a:xfrm>
            <a:off x="258792" y="1948921"/>
            <a:ext cx="8670926" cy="3970318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ctr" anchorCtr="0" compatLnSpc="1">
            <a:prstTxWarp prst="textNoShape">
              <a:avLst/>
            </a:prstTxWarp>
            <a:spAutoFit/>
          </a:bodyPr>
          <a:lstStyle/>
          <a:p>
            <a:pPr marL="0" marR="0" lvl="0" indent="0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</a:pPr>
            <a:r>
              <a:rPr kumimoji="0" lang="en-US" sz="2800" b="0" i="0" u="none" strike="noStrike" cap="none" normalizeH="0" baseline="0" dirty="0" err="1">
                <a:ln>
                  <a:noFill/>
                </a:ln>
                <a:effectLst/>
                <a:ea typeface="Times New Roman" pitchFamily="18" charset="0"/>
                <a:cs typeface="Arial" pitchFamily="34" charset="0"/>
              </a:rPr>
              <a:t>Adalah</a:t>
            </a:r>
            <a:r>
              <a:rPr kumimoji="0" lang="en-US" sz="2800" b="0" i="0" u="none" strike="noStrike" cap="none" normalizeH="0" baseline="0" dirty="0">
                <a:ln>
                  <a:noFill/>
                </a:ln>
                <a:effectLst/>
                <a:ea typeface="Times New Roman" pitchFamily="18" charset="0"/>
                <a:cs typeface="Arial" pitchFamily="34" charset="0"/>
              </a:rPr>
              <a:t> </a:t>
            </a:r>
            <a:r>
              <a:rPr kumimoji="0" lang="en-US" sz="2800" b="0" i="0" u="none" strike="noStrike" cap="none" normalizeH="0" baseline="0" dirty="0" err="1">
                <a:ln>
                  <a:noFill/>
                </a:ln>
                <a:effectLst/>
                <a:ea typeface="Times New Roman" pitchFamily="18" charset="0"/>
                <a:cs typeface="Arial" pitchFamily="34" charset="0"/>
              </a:rPr>
              <a:t>Warga</a:t>
            </a:r>
            <a:r>
              <a:rPr kumimoji="0" lang="en-US" sz="2800" b="0" i="0" u="none" strike="noStrike" cap="none" normalizeH="0" baseline="0" dirty="0">
                <a:ln>
                  <a:noFill/>
                </a:ln>
                <a:effectLst/>
                <a:ea typeface="Times New Roman" pitchFamily="18" charset="0"/>
                <a:cs typeface="Arial" pitchFamily="34" charset="0"/>
              </a:rPr>
              <a:t> </a:t>
            </a:r>
            <a:r>
              <a:rPr lang="en-US" sz="2800" dirty="0">
                <a:ea typeface="Times New Roman" pitchFamily="18" charset="0"/>
                <a:cs typeface="Arial" pitchFamily="34" charset="0"/>
              </a:rPr>
              <a:t>N</a:t>
            </a:r>
            <a:r>
              <a:rPr kumimoji="0" lang="en-US" sz="2800" b="0" i="0" u="none" strike="noStrike" cap="none" normalizeH="0" baseline="0" dirty="0">
                <a:ln>
                  <a:noFill/>
                </a:ln>
                <a:effectLst/>
                <a:ea typeface="Times New Roman" pitchFamily="18" charset="0"/>
                <a:cs typeface="Arial" pitchFamily="34" charset="0"/>
              </a:rPr>
              <a:t>egara Indonesia yang </a:t>
            </a:r>
            <a:r>
              <a:rPr kumimoji="0" lang="en-US" sz="2800" b="0" i="0" u="none" strike="noStrike" cap="none" normalizeH="0" baseline="0" dirty="0" err="1">
                <a:ln>
                  <a:noFill/>
                </a:ln>
                <a:effectLst/>
                <a:ea typeface="Times New Roman" pitchFamily="18" charset="0"/>
                <a:cs typeface="Arial" pitchFamily="34" charset="0"/>
              </a:rPr>
              <a:t>bekerja</a:t>
            </a:r>
            <a:r>
              <a:rPr kumimoji="0" lang="en-US" sz="2800" b="0" i="0" u="none" strike="noStrike" cap="none" normalizeH="0" baseline="0" dirty="0">
                <a:ln>
                  <a:noFill/>
                </a:ln>
                <a:effectLst/>
                <a:ea typeface="Times New Roman" pitchFamily="18" charset="0"/>
                <a:cs typeface="Arial" pitchFamily="34" charset="0"/>
              </a:rPr>
              <a:t> </a:t>
            </a:r>
            <a:r>
              <a:rPr kumimoji="0" lang="en-US" sz="2800" b="0" i="0" u="none" strike="noStrike" cap="none" normalizeH="0" baseline="0" dirty="0" err="1">
                <a:ln>
                  <a:noFill/>
                </a:ln>
                <a:effectLst/>
                <a:ea typeface="Times New Roman" pitchFamily="18" charset="0"/>
                <a:cs typeface="Arial" pitchFamily="34" charset="0"/>
              </a:rPr>
              <a:t>ke</a:t>
            </a:r>
            <a:r>
              <a:rPr kumimoji="0" lang="en-US" sz="2800" b="0" i="0" u="none" strike="noStrike" cap="none" normalizeH="0" baseline="0" dirty="0">
                <a:ln>
                  <a:noFill/>
                </a:ln>
                <a:effectLst/>
                <a:ea typeface="Times New Roman" pitchFamily="18" charset="0"/>
                <a:cs typeface="Arial" pitchFamily="34" charset="0"/>
              </a:rPr>
              <a:t> </a:t>
            </a:r>
            <a:r>
              <a:rPr kumimoji="0" lang="id-ID" sz="2800" b="0" i="0" u="none" strike="noStrike" cap="none" normalizeH="0" baseline="0" dirty="0">
                <a:ln>
                  <a:noFill/>
                </a:ln>
                <a:effectLst/>
                <a:ea typeface="Times New Roman" pitchFamily="18" charset="0"/>
                <a:cs typeface="Arial" pitchFamily="34" charset="0"/>
              </a:rPr>
              <a:t>L</a:t>
            </a:r>
            <a:r>
              <a:rPr kumimoji="0" lang="en-US" sz="2800" b="0" i="0" u="none" strike="noStrike" cap="none" normalizeH="0" baseline="0" dirty="0" err="1">
                <a:ln>
                  <a:noFill/>
                </a:ln>
                <a:effectLst/>
                <a:ea typeface="Times New Roman" pitchFamily="18" charset="0"/>
                <a:cs typeface="Arial" pitchFamily="34" charset="0"/>
              </a:rPr>
              <a:t>uar</a:t>
            </a:r>
            <a:r>
              <a:rPr kumimoji="0" lang="en-US" sz="2800" b="0" i="0" u="none" strike="noStrike" cap="none" normalizeH="0" baseline="0" dirty="0">
                <a:ln>
                  <a:noFill/>
                </a:ln>
                <a:effectLst/>
                <a:ea typeface="Times New Roman" pitchFamily="18" charset="0"/>
                <a:cs typeface="Arial" pitchFamily="34" charset="0"/>
              </a:rPr>
              <a:t> </a:t>
            </a:r>
            <a:r>
              <a:rPr kumimoji="0" lang="id-ID" sz="2800" b="0" i="0" u="none" strike="noStrike" cap="none" normalizeH="0" baseline="0" dirty="0">
                <a:ln>
                  <a:noFill/>
                </a:ln>
                <a:effectLst/>
                <a:ea typeface="Times New Roman" pitchFamily="18" charset="0"/>
                <a:cs typeface="Arial" pitchFamily="34" charset="0"/>
              </a:rPr>
              <a:t>N</a:t>
            </a:r>
            <a:r>
              <a:rPr kumimoji="0" lang="en-US" sz="2800" b="0" i="0" u="none" strike="noStrike" cap="none" normalizeH="0" baseline="0" dirty="0" err="1">
                <a:ln>
                  <a:noFill/>
                </a:ln>
                <a:effectLst/>
                <a:ea typeface="Times New Roman" pitchFamily="18" charset="0"/>
                <a:cs typeface="Arial" pitchFamily="34" charset="0"/>
              </a:rPr>
              <a:t>egeri</a:t>
            </a:r>
            <a:r>
              <a:rPr kumimoji="0" lang="en-US" sz="2800" b="0" i="0" u="none" strike="noStrike" cap="none" normalizeH="0" baseline="0" dirty="0">
                <a:ln>
                  <a:noFill/>
                </a:ln>
                <a:effectLst/>
                <a:ea typeface="Times New Roman" pitchFamily="18" charset="0"/>
                <a:cs typeface="Arial" pitchFamily="34" charset="0"/>
              </a:rPr>
              <a:t> </a:t>
            </a:r>
            <a:r>
              <a:rPr kumimoji="0" lang="en-US" sz="2800" b="0" i="0" u="none" strike="noStrike" cap="none" normalizeH="0" baseline="0" dirty="0" err="1">
                <a:ln>
                  <a:noFill/>
                </a:ln>
                <a:effectLst/>
                <a:ea typeface="Times New Roman" pitchFamily="18" charset="0"/>
                <a:cs typeface="Arial" pitchFamily="34" charset="0"/>
              </a:rPr>
              <a:t>melalui</a:t>
            </a:r>
            <a:r>
              <a:rPr kumimoji="0" lang="en-US" sz="2800" b="0" i="0" u="none" strike="noStrike" cap="none" normalizeH="0" baseline="0" dirty="0">
                <a:ln>
                  <a:noFill/>
                </a:ln>
                <a:effectLst/>
                <a:ea typeface="Times New Roman" pitchFamily="18" charset="0"/>
                <a:cs typeface="Arial" pitchFamily="34" charset="0"/>
              </a:rPr>
              <a:t> </a:t>
            </a:r>
            <a:r>
              <a:rPr kumimoji="0" lang="id-ID" sz="2800" b="0" i="0" u="none" strike="noStrike" cap="none" normalizeH="0" baseline="0" dirty="0">
                <a:ln>
                  <a:noFill/>
                </a:ln>
                <a:effectLst/>
                <a:ea typeface="Times New Roman" pitchFamily="18" charset="0"/>
                <a:cs typeface="Arial" pitchFamily="34" charset="0"/>
              </a:rPr>
              <a:t>P</a:t>
            </a:r>
            <a:r>
              <a:rPr kumimoji="0" lang="en-US" sz="2800" b="0" i="0" u="none" strike="noStrike" cap="none" normalizeH="0" baseline="0" dirty="0" err="1">
                <a:ln>
                  <a:noFill/>
                </a:ln>
                <a:effectLst/>
                <a:ea typeface="Times New Roman" pitchFamily="18" charset="0"/>
                <a:cs typeface="Arial" pitchFamily="34" charset="0"/>
              </a:rPr>
              <a:t>rosedur</a:t>
            </a:r>
            <a:r>
              <a:rPr kumimoji="0" lang="en-US" sz="2800" b="0" i="0" u="none" strike="noStrike" cap="none" normalizeH="0" baseline="0" dirty="0">
                <a:ln>
                  <a:noFill/>
                </a:ln>
                <a:effectLst/>
                <a:ea typeface="Times New Roman" pitchFamily="18" charset="0"/>
                <a:cs typeface="Arial" pitchFamily="34" charset="0"/>
              </a:rPr>
              <a:t> </a:t>
            </a:r>
            <a:r>
              <a:rPr kumimoji="0" lang="id-ID" sz="2800" b="0" i="0" u="none" strike="noStrike" cap="none" normalizeH="0" baseline="0" dirty="0">
                <a:ln>
                  <a:noFill/>
                </a:ln>
                <a:effectLst/>
                <a:ea typeface="Times New Roman" pitchFamily="18" charset="0"/>
                <a:cs typeface="Arial" pitchFamily="34" charset="0"/>
              </a:rPr>
              <a:t>P</a:t>
            </a:r>
            <a:r>
              <a:rPr kumimoji="0" lang="en-US" sz="2800" b="0" i="0" u="none" strike="noStrike" cap="none" normalizeH="0" baseline="0" dirty="0" err="1">
                <a:ln>
                  <a:noFill/>
                </a:ln>
                <a:effectLst/>
                <a:ea typeface="Times New Roman" pitchFamily="18" charset="0"/>
                <a:cs typeface="Arial" pitchFamily="34" charset="0"/>
              </a:rPr>
              <a:t>enempatan</a:t>
            </a:r>
            <a:r>
              <a:rPr kumimoji="0" lang="en-US" sz="2800" b="0" i="0" u="none" strike="noStrike" cap="none" normalizeH="0" baseline="0" dirty="0">
                <a:ln>
                  <a:noFill/>
                </a:ln>
                <a:effectLst/>
                <a:ea typeface="Times New Roman" pitchFamily="18" charset="0"/>
                <a:cs typeface="Arial" pitchFamily="34" charset="0"/>
              </a:rPr>
              <a:t> TKI yang </a:t>
            </a:r>
            <a:r>
              <a:rPr kumimoji="0" lang="id-ID" sz="2800" b="1" i="0" u="none" strike="noStrike" cap="none" normalizeH="0" baseline="0" dirty="0">
                <a:ln>
                  <a:noFill/>
                </a:ln>
                <a:solidFill>
                  <a:srgbClr val="FF0000"/>
                </a:solidFill>
                <a:effectLst/>
                <a:ea typeface="Times New Roman" pitchFamily="18" charset="0"/>
                <a:cs typeface="Arial" pitchFamily="34" charset="0"/>
              </a:rPr>
              <a:t>TIDAK BENAR </a:t>
            </a:r>
            <a:r>
              <a:rPr lang="en-US" sz="2800" b="1" dirty="0">
                <a:solidFill>
                  <a:srgbClr val="FF0000"/>
                </a:solidFill>
                <a:ea typeface="Times New Roman" pitchFamily="18" charset="0"/>
                <a:cs typeface="Arial" pitchFamily="34" charset="0"/>
              </a:rPr>
              <a:t>/ </a:t>
            </a:r>
            <a:r>
              <a:rPr kumimoji="0" lang="en-US" sz="2800" b="1" i="0" u="none" strike="noStrike" cap="none" normalizeH="0" baseline="0" dirty="0">
                <a:ln>
                  <a:noFill/>
                </a:ln>
                <a:solidFill>
                  <a:srgbClr val="FF0000"/>
                </a:solidFill>
                <a:effectLst/>
                <a:ea typeface="Times New Roman" pitchFamily="18" charset="0"/>
                <a:cs typeface="Arial" pitchFamily="34" charset="0"/>
              </a:rPr>
              <a:t>NON PROSEDURAL </a:t>
            </a:r>
            <a:r>
              <a:rPr kumimoji="0" lang="id-ID" sz="2800" b="1" i="0" u="none" strike="noStrike" cap="none" normalizeH="0" baseline="0" dirty="0">
                <a:ln>
                  <a:noFill/>
                </a:ln>
                <a:solidFill>
                  <a:srgbClr val="FF0000"/>
                </a:solidFill>
                <a:effectLst/>
                <a:ea typeface="Times New Roman" pitchFamily="18" charset="0"/>
                <a:cs typeface="Arial" pitchFamily="34" charset="0"/>
              </a:rPr>
              <a:t>,</a:t>
            </a:r>
            <a:r>
              <a:rPr kumimoji="0" lang="en-US" sz="2800" b="1" i="0" u="none" strike="noStrike" cap="none" normalizeH="0" baseline="0" dirty="0">
                <a:ln>
                  <a:noFill/>
                </a:ln>
                <a:solidFill>
                  <a:srgbClr val="FF0000"/>
                </a:solidFill>
                <a:effectLst/>
                <a:ea typeface="Times New Roman" pitchFamily="18" charset="0"/>
                <a:cs typeface="Arial" pitchFamily="34" charset="0"/>
              </a:rPr>
              <a:t> </a:t>
            </a:r>
            <a:endParaRPr lang="en-US" sz="2800" dirty="0">
              <a:solidFill>
                <a:srgbClr val="FF0000"/>
              </a:solidFill>
              <a:ea typeface="Times New Roman" pitchFamily="18" charset="0"/>
              <a:cs typeface="Arial" pitchFamily="34" charset="0"/>
            </a:endParaRPr>
          </a:p>
          <a:p>
            <a:pPr marL="0" marR="0" lvl="0" indent="0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</a:pPr>
            <a:r>
              <a:rPr lang="id-ID" sz="2800" dirty="0">
                <a:ea typeface="Times New Roman" pitchFamily="18" charset="0"/>
                <a:cs typeface="Arial" pitchFamily="34" charset="0"/>
              </a:rPr>
              <a:t>Antara lain</a:t>
            </a:r>
            <a:r>
              <a:rPr kumimoji="0" lang="en-US" sz="2800" b="0" i="0" u="none" strike="noStrike" cap="none" normalizeH="0" baseline="0" dirty="0">
                <a:ln>
                  <a:noFill/>
                </a:ln>
                <a:effectLst/>
                <a:ea typeface="Times New Roman" pitchFamily="18" charset="0"/>
                <a:cs typeface="Arial" pitchFamily="34" charset="0"/>
              </a:rPr>
              <a:t>:</a:t>
            </a:r>
          </a:p>
          <a:p>
            <a:pPr marL="514350" marR="0" lvl="0" indent="-514350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 typeface="+mj-lt"/>
              <a:buAutoNum type="arabicPeriod"/>
            </a:pPr>
            <a:r>
              <a:rPr kumimoji="0" lang="en-US" sz="2800" b="0" i="0" u="none" strike="noStrike" cap="none" normalizeH="0" baseline="0" dirty="0" err="1">
                <a:ln>
                  <a:noFill/>
                </a:ln>
                <a:effectLst/>
                <a:ea typeface="Times New Roman" pitchFamily="18" charset="0"/>
                <a:cs typeface="Arial" pitchFamily="34" charset="0"/>
              </a:rPr>
              <a:t>Memalsukan</a:t>
            </a:r>
            <a:r>
              <a:rPr kumimoji="0" lang="en-US" sz="2800" b="0" i="0" u="none" strike="noStrike" cap="none" normalizeH="0" baseline="0" dirty="0">
                <a:ln>
                  <a:noFill/>
                </a:ln>
                <a:effectLst/>
                <a:ea typeface="Times New Roman" pitchFamily="18" charset="0"/>
                <a:cs typeface="Arial" pitchFamily="34" charset="0"/>
              </a:rPr>
              <a:t> </a:t>
            </a:r>
            <a:r>
              <a:rPr kumimoji="0" lang="en-US" sz="2800" b="0" i="0" u="none" strike="noStrike" cap="none" normalizeH="0" baseline="0" dirty="0" err="1">
                <a:ln>
                  <a:noFill/>
                </a:ln>
                <a:effectLst/>
                <a:ea typeface="Times New Roman" pitchFamily="18" charset="0"/>
                <a:cs typeface="Arial" pitchFamily="34" charset="0"/>
              </a:rPr>
              <a:t>dokumen</a:t>
            </a:r>
            <a:r>
              <a:rPr kumimoji="0" lang="en-US" sz="2800" b="0" i="0" u="none" strike="noStrike" cap="none" normalizeH="0" baseline="0" dirty="0">
                <a:ln>
                  <a:noFill/>
                </a:ln>
                <a:effectLst/>
                <a:ea typeface="Times New Roman" pitchFamily="18" charset="0"/>
                <a:cs typeface="Arial" pitchFamily="34" charset="0"/>
              </a:rPr>
              <a:t> </a:t>
            </a:r>
            <a:r>
              <a:rPr kumimoji="0" lang="en-US" sz="2800" b="0" i="0" u="none" strike="noStrike" cap="none" normalizeH="0" baseline="0" dirty="0" err="1">
                <a:ln>
                  <a:noFill/>
                </a:ln>
                <a:effectLst/>
                <a:ea typeface="Times New Roman" pitchFamily="18" charset="0"/>
                <a:cs typeface="Arial" pitchFamily="34" charset="0"/>
              </a:rPr>
              <a:t>dan</a:t>
            </a:r>
            <a:r>
              <a:rPr kumimoji="0" lang="en-US" sz="2800" b="0" i="0" u="none" strike="noStrike" cap="none" normalizeH="0" baseline="0" dirty="0">
                <a:ln>
                  <a:noFill/>
                </a:ln>
                <a:effectLst/>
                <a:ea typeface="Times New Roman" pitchFamily="18" charset="0"/>
                <a:cs typeface="Arial" pitchFamily="34" charset="0"/>
              </a:rPr>
              <a:t> </a:t>
            </a:r>
            <a:r>
              <a:rPr kumimoji="0" lang="en-US" sz="2800" b="0" i="0" u="none" strike="noStrike" cap="none" normalizeH="0" baseline="0" dirty="0" err="1">
                <a:ln>
                  <a:noFill/>
                </a:ln>
                <a:effectLst/>
                <a:ea typeface="Times New Roman" pitchFamily="18" charset="0"/>
                <a:cs typeface="Arial" pitchFamily="34" charset="0"/>
              </a:rPr>
              <a:t>memanipulasi</a:t>
            </a:r>
            <a:r>
              <a:rPr kumimoji="0" lang="en-US" sz="2800" b="0" i="0" u="none" strike="noStrike" cap="none" normalizeH="0" baseline="0" dirty="0">
                <a:ln>
                  <a:noFill/>
                </a:ln>
                <a:effectLst/>
                <a:ea typeface="Times New Roman" pitchFamily="18" charset="0"/>
                <a:cs typeface="Arial" pitchFamily="34" charset="0"/>
              </a:rPr>
              <a:t> data </a:t>
            </a:r>
            <a:r>
              <a:rPr kumimoji="0" lang="en-US" sz="2800" b="0" i="0" u="none" strike="noStrike" cap="none" normalizeH="0" baseline="0" dirty="0" err="1">
                <a:ln>
                  <a:noFill/>
                </a:ln>
                <a:effectLst/>
                <a:ea typeface="Times New Roman" pitchFamily="18" charset="0"/>
                <a:cs typeface="Arial" pitchFamily="34" charset="0"/>
              </a:rPr>
              <a:t>diri</a:t>
            </a:r>
            <a:r>
              <a:rPr kumimoji="0" lang="en-US" sz="2800" b="0" i="0" u="none" strike="noStrike" cap="none" normalizeH="0" baseline="0" dirty="0">
                <a:ln>
                  <a:noFill/>
                </a:ln>
                <a:effectLst/>
                <a:ea typeface="Times New Roman" pitchFamily="18" charset="0"/>
                <a:cs typeface="Arial" pitchFamily="34" charset="0"/>
              </a:rPr>
              <a:t> </a:t>
            </a:r>
            <a:r>
              <a:rPr kumimoji="0" lang="id-ID" sz="2800" b="0" i="0" u="none" strike="noStrike" cap="none" normalizeH="0" baseline="0" dirty="0">
                <a:ln>
                  <a:noFill/>
                </a:ln>
                <a:effectLst/>
                <a:ea typeface="Times New Roman" pitchFamily="18" charset="0"/>
                <a:cs typeface="Arial" pitchFamily="34" charset="0"/>
              </a:rPr>
              <a:t>C</a:t>
            </a:r>
            <a:r>
              <a:rPr kumimoji="0" lang="en-US" sz="2800" b="0" i="0" u="none" strike="noStrike" cap="none" normalizeH="0" baseline="0" dirty="0" err="1">
                <a:ln>
                  <a:noFill/>
                </a:ln>
                <a:effectLst/>
                <a:ea typeface="Times New Roman" pitchFamily="18" charset="0"/>
                <a:cs typeface="Arial" pitchFamily="34" charset="0"/>
              </a:rPr>
              <a:t>alon</a:t>
            </a:r>
            <a:r>
              <a:rPr kumimoji="0" lang="en-US" sz="2800" b="0" i="0" u="none" strike="noStrike" cap="none" normalizeH="0" baseline="0" dirty="0">
                <a:ln>
                  <a:noFill/>
                </a:ln>
                <a:effectLst/>
                <a:ea typeface="Times New Roman" pitchFamily="18" charset="0"/>
                <a:cs typeface="Arial" pitchFamily="34" charset="0"/>
              </a:rPr>
              <a:t>  TKI</a:t>
            </a:r>
            <a:endParaRPr lang="en-US" sz="2800" dirty="0">
              <a:ea typeface="Times New Roman" pitchFamily="18" charset="0"/>
              <a:cs typeface="Arial" pitchFamily="34" charset="0"/>
            </a:endParaRPr>
          </a:p>
          <a:p>
            <a:pPr marL="514350" marR="0" lvl="0" indent="-514350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 typeface="+mj-lt"/>
              <a:buAutoNum type="arabicPeriod"/>
            </a:pPr>
            <a:r>
              <a:rPr kumimoji="0" lang="en-US" sz="2800" b="0" i="0" u="none" strike="noStrike" cap="none" normalizeH="0" baseline="0" dirty="0" err="1">
                <a:ln>
                  <a:noFill/>
                </a:ln>
                <a:effectLst/>
                <a:ea typeface="Times New Roman" pitchFamily="18" charset="0"/>
                <a:cs typeface="Arial" pitchFamily="34" charset="0"/>
              </a:rPr>
              <a:t>Mengabaikan</a:t>
            </a:r>
            <a:r>
              <a:rPr kumimoji="0" lang="en-US" sz="2800" b="0" i="0" u="none" strike="noStrike" cap="none" normalizeH="0" baseline="0" dirty="0">
                <a:ln>
                  <a:noFill/>
                </a:ln>
                <a:effectLst/>
                <a:ea typeface="Times New Roman" pitchFamily="18" charset="0"/>
                <a:cs typeface="Arial" pitchFamily="34" charset="0"/>
              </a:rPr>
              <a:t> </a:t>
            </a:r>
            <a:r>
              <a:rPr kumimoji="0" lang="id-ID" sz="2800" b="0" i="0" u="none" strike="noStrike" cap="none" normalizeH="0" baseline="0" dirty="0">
                <a:ln>
                  <a:noFill/>
                </a:ln>
                <a:effectLst/>
                <a:ea typeface="Times New Roman" pitchFamily="18" charset="0"/>
                <a:cs typeface="Arial" pitchFamily="34" charset="0"/>
              </a:rPr>
              <a:t>P</a:t>
            </a:r>
            <a:r>
              <a:rPr kumimoji="0" lang="en-US" sz="2800" b="0" i="0" u="none" strike="noStrike" cap="none" normalizeH="0" baseline="0" dirty="0" err="1">
                <a:ln>
                  <a:noFill/>
                </a:ln>
                <a:effectLst/>
                <a:ea typeface="Times New Roman" pitchFamily="18" charset="0"/>
                <a:cs typeface="Arial" pitchFamily="34" charset="0"/>
              </a:rPr>
              <a:t>rosedur</a:t>
            </a:r>
            <a:r>
              <a:rPr kumimoji="0" lang="en-US" sz="2800" b="0" i="0" u="none" strike="noStrike" cap="none" normalizeH="0" baseline="0" dirty="0">
                <a:ln>
                  <a:noFill/>
                </a:ln>
                <a:effectLst/>
                <a:ea typeface="Times New Roman" pitchFamily="18" charset="0"/>
                <a:cs typeface="Arial" pitchFamily="34" charset="0"/>
              </a:rPr>
              <a:t> </a:t>
            </a:r>
            <a:r>
              <a:rPr kumimoji="0" lang="en-US" sz="2800" b="0" i="0" u="none" strike="noStrike" cap="none" normalizeH="0" baseline="0" dirty="0" err="1">
                <a:ln>
                  <a:noFill/>
                </a:ln>
                <a:effectLst/>
                <a:ea typeface="Times New Roman" pitchFamily="18" charset="0"/>
                <a:cs typeface="Arial" pitchFamily="34" charset="0"/>
              </a:rPr>
              <a:t>dan</a:t>
            </a:r>
            <a:r>
              <a:rPr kumimoji="0" lang="en-US" sz="2800" b="0" i="0" u="none" strike="noStrike" cap="none" normalizeH="0" baseline="0" dirty="0">
                <a:ln>
                  <a:noFill/>
                </a:ln>
                <a:effectLst/>
                <a:ea typeface="Times New Roman" pitchFamily="18" charset="0"/>
                <a:cs typeface="Arial" pitchFamily="34" charset="0"/>
              </a:rPr>
              <a:t> </a:t>
            </a:r>
            <a:r>
              <a:rPr kumimoji="0" lang="id-ID" sz="2800" b="0" i="0" u="none" strike="noStrike" cap="none" normalizeH="0" baseline="0" dirty="0">
                <a:ln>
                  <a:noFill/>
                </a:ln>
                <a:effectLst/>
                <a:ea typeface="Times New Roman" pitchFamily="18" charset="0"/>
                <a:cs typeface="Arial" pitchFamily="34" charset="0"/>
              </a:rPr>
              <a:t>M</a:t>
            </a:r>
            <a:r>
              <a:rPr kumimoji="0" lang="en-US" sz="2800" b="0" i="0" u="none" strike="noStrike" cap="none" normalizeH="0" baseline="0" dirty="0" err="1">
                <a:ln>
                  <a:noFill/>
                </a:ln>
                <a:effectLst/>
                <a:ea typeface="Times New Roman" pitchFamily="18" charset="0"/>
                <a:cs typeface="Arial" pitchFamily="34" charset="0"/>
              </a:rPr>
              <a:t>ekanisme</a:t>
            </a:r>
            <a:r>
              <a:rPr kumimoji="0" lang="en-US" sz="2800" b="0" i="0" u="none" strike="noStrike" cap="none" normalizeH="0" baseline="0" dirty="0">
                <a:ln>
                  <a:noFill/>
                </a:ln>
                <a:effectLst/>
                <a:ea typeface="Times New Roman" pitchFamily="18" charset="0"/>
                <a:cs typeface="Arial" pitchFamily="34" charset="0"/>
              </a:rPr>
              <a:t> </a:t>
            </a:r>
            <a:r>
              <a:rPr kumimoji="0" lang="id-ID" sz="2800" b="0" i="0" u="none" strike="noStrike" cap="none" normalizeH="0" baseline="0" dirty="0">
                <a:ln>
                  <a:noFill/>
                </a:ln>
                <a:effectLst/>
                <a:ea typeface="Times New Roman" pitchFamily="18" charset="0"/>
                <a:cs typeface="Arial" pitchFamily="34" charset="0"/>
              </a:rPr>
              <a:t>P</a:t>
            </a:r>
            <a:r>
              <a:rPr kumimoji="0" lang="en-US" sz="2800" b="0" i="0" u="none" strike="noStrike" cap="none" normalizeH="0" baseline="0" dirty="0" err="1">
                <a:ln>
                  <a:noFill/>
                </a:ln>
                <a:effectLst/>
                <a:ea typeface="Times New Roman" pitchFamily="18" charset="0"/>
                <a:cs typeface="Arial" pitchFamily="34" charset="0"/>
              </a:rPr>
              <a:t>enempatan</a:t>
            </a:r>
            <a:r>
              <a:rPr kumimoji="0" lang="en-US" sz="2800" b="0" i="0" u="none" strike="noStrike" cap="none" normalizeH="0" baseline="0" dirty="0">
                <a:ln>
                  <a:noFill/>
                </a:ln>
                <a:effectLst/>
                <a:ea typeface="Times New Roman" pitchFamily="18" charset="0"/>
                <a:cs typeface="Arial" pitchFamily="34" charset="0"/>
              </a:rPr>
              <a:t> TKI </a:t>
            </a:r>
            <a:r>
              <a:rPr lang="en-US" sz="2800" dirty="0">
                <a:ea typeface="Times New Roman" pitchFamily="18" charset="0"/>
                <a:cs typeface="Arial" pitchFamily="34" charset="0"/>
              </a:rPr>
              <a:t> </a:t>
            </a:r>
            <a:r>
              <a:rPr kumimoji="0" lang="en-US" sz="2800" b="0" i="0" u="none" strike="noStrike" cap="none" normalizeH="0" baseline="0" dirty="0">
                <a:ln>
                  <a:noFill/>
                </a:ln>
                <a:effectLst/>
                <a:ea typeface="Times New Roman" pitchFamily="18" charset="0"/>
                <a:cs typeface="Arial" pitchFamily="34" charset="0"/>
              </a:rPr>
              <a:t>yang  </a:t>
            </a:r>
            <a:r>
              <a:rPr kumimoji="0" lang="en-US" sz="2800" b="0" i="0" u="none" strike="noStrike" cap="none" normalizeH="0" baseline="0" dirty="0" err="1">
                <a:ln>
                  <a:noFill/>
                </a:ln>
                <a:effectLst/>
                <a:ea typeface="Times New Roman" pitchFamily="18" charset="0"/>
                <a:cs typeface="Arial" pitchFamily="34" charset="0"/>
              </a:rPr>
              <a:t>telah</a:t>
            </a:r>
            <a:r>
              <a:rPr kumimoji="0" lang="en-US" sz="2800" b="0" i="0" u="none" strike="noStrike" cap="none" normalizeH="0" baseline="0" dirty="0">
                <a:ln>
                  <a:noFill/>
                </a:ln>
                <a:effectLst/>
                <a:ea typeface="Times New Roman" pitchFamily="18" charset="0"/>
                <a:cs typeface="Arial" pitchFamily="34" charset="0"/>
              </a:rPr>
              <a:t> </a:t>
            </a:r>
            <a:r>
              <a:rPr kumimoji="0" lang="en-US" sz="2800" b="0" i="0" u="none" strike="noStrike" cap="none" normalizeH="0" baseline="0" dirty="0" err="1">
                <a:ln>
                  <a:noFill/>
                </a:ln>
                <a:effectLst/>
                <a:ea typeface="Times New Roman" pitchFamily="18" charset="0"/>
                <a:cs typeface="Arial" pitchFamily="34" charset="0"/>
              </a:rPr>
              <a:t>diatur</a:t>
            </a:r>
            <a:r>
              <a:rPr kumimoji="0" lang="en-US" sz="2800" b="0" i="0" u="none" strike="noStrike" cap="none" normalizeH="0" baseline="0" dirty="0">
                <a:ln>
                  <a:noFill/>
                </a:ln>
                <a:effectLst/>
                <a:ea typeface="Times New Roman" pitchFamily="18" charset="0"/>
                <a:cs typeface="Arial" pitchFamily="34" charset="0"/>
              </a:rPr>
              <a:t> </a:t>
            </a:r>
            <a:r>
              <a:rPr kumimoji="0" lang="en-US" sz="2800" b="0" i="0" u="none" strike="noStrike" cap="none" normalizeH="0" baseline="0" dirty="0" err="1">
                <a:ln>
                  <a:noFill/>
                </a:ln>
                <a:effectLst/>
                <a:ea typeface="Times New Roman" pitchFamily="18" charset="0"/>
                <a:cs typeface="Arial" pitchFamily="34" charset="0"/>
              </a:rPr>
              <a:t>oleh</a:t>
            </a:r>
            <a:r>
              <a:rPr kumimoji="0" lang="en-US" sz="2800" b="0" i="0" u="none" strike="noStrike" cap="none" normalizeH="0" baseline="0" dirty="0">
                <a:ln>
                  <a:noFill/>
                </a:ln>
                <a:effectLst/>
                <a:ea typeface="Times New Roman" pitchFamily="18" charset="0"/>
                <a:cs typeface="Arial" pitchFamily="34" charset="0"/>
              </a:rPr>
              <a:t> </a:t>
            </a:r>
            <a:r>
              <a:rPr kumimoji="0" lang="en-US" sz="2800" b="0" i="0" u="none" strike="noStrike" cap="none" normalizeH="0" baseline="0" dirty="0" err="1">
                <a:ln>
                  <a:noFill/>
                </a:ln>
                <a:effectLst/>
                <a:ea typeface="Times New Roman" pitchFamily="18" charset="0"/>
                <a:cs typeface="Arial" pitchFamily="34" charset="0"/>
              </a:rPr>
              <a:t>undang-undang</a:t>
            </a:r>
            <a:r>
              <a:rPr kumimoji="0" lang="en-US" sz="2800" b="0" i="0" u="none" strike="noStrike" cap="none" normalizeH="0" baseline="0" dirty="0">
                <a:ln>
                  <a:noFill/>
                </a:ln>
                <a:effectLst/>
                <a:ea typeface="Times New Roman" pitchFamily="18" charset="0"/>
                <a:cs typeface="Arial" pitchFamily="34" charset="0"/>
              </a:rPr>
              <a:t> </a:t>
            </a:r>
            <a:r>
              <a:rPr kumimoji="0" lang="en-US" sz="2800" b="0" i="0" u="none" strike="noStrike" cap="none" normalizeH="0" baseline="0" dirty="0" err="1">
                <a:ln>
                  <a:noFill/>
                </a:ln>
                <a:effectLst/>
                <a:ea typeface="Times New Roman" pitchFamily="18" charset="0"/>
                <a:cs typeface="Arial" pitchFamily="34" charset="0"/>
              </a:rPr>
              <a:t>dan</a:t>
            </a:r>
            <a:r>
              <a:rPr kumimoji="0" lang="en-US" sz="2800" b="0" i="0" u="none" strike="noStrike" cap="none" normalizeH="0" baseline="0" dirty="0">
                <a:ln>
                  <a:noFill/>
                </a:ln>
                <a:effectLst/>
                <a:ea typeface="Times New Roman" pitchFamily="18" charset="0"/>
                <a:cs typeface="Arial" pitchFamily="34" charset="0"/>
              </a:rPr>
              <a:t> </a:t>
            </a:r>
            <a:r>
              <a:rPr kumimoji="0" lang="en-US" sz="2800" b="0" i="0" u="none" strike="noStrike" cap="none" normalizeH="0" baseline="0" dirty="0" err="1">
                <a:ln>
                  <a:noFill/>
                </a:ln>
                <a:effectLst/>
                <a:ea typeface="Times New Roman" pitchFamily="18" charset="0"/>
                <a:cs typeface="Arial" pitchFamily="34" charset="0"/>
              </a:rPr>
              <a:t>ketentuan</a:t>
            </a:r>
            <a:r>
              <a:rPr kumimoji="0" lang="en-US" sz="2800" b="0" i="0" u="none" strike="noStrike" cap="none" normalizeH="0" baseline="0" dirty="0">
                <a:ln>
                  <a:noFill/>
                </a:ln>
                <a:effectLst/>
                <a:ea typeface="Times New Roman" pitchFamily="18" charset="0"/>
                <a:cs typeface="Arial" pitchFamily="34" charset="0"/>
              </a:rPr>
              <a:t> </a:t>
            </a:r>
            <a:r>
              <a:rPr kumimoji="0" lang="en-US" sz="2800" b="0" i="0" u="none" strike="noStrike" cap="none" normalizeH="0" baseline="0" dirty="0" err="1">
                <a:ln>
                  <a:noFill/>
                </a:ln>
                <a:effectLst/>
                <a:ea typeface="Times New Roman" pitchFamily="18" charset="0"/>
                <a:cs typeface="Arial" pitchFamily="34" charset="0"/>
              </a:rPr>
              <a:t>hukum</a:t>
            </a:r>
            <a:r>
              <a:rPr kumimoji="0" lang="en-US" sz="2800" b="0" i="0" u="none" strike="noStrike" cap="none" normalizeH="0" baseline="0" dirty="0">
                <a:ln>
                  <a:noFill/>
                </a:ln>
                <a:effectLst/>
                <a:ea typeface="Times New Roman" pitchFamily="18" charset="0"/>
                <a:cs typeface="Arial" pitchFamily="34" charset="0"/>
              </a:rPr>
              <a:t> yang </a:t>
            </a:r>
            <a:r>
              <a:rPr kumimoji="0" lang="en-US" sz="2800" b="0" i="0" u="none" strike="noStrike" cap="none" normalizeH="0" baseline="0" dirty="0" err="1">
                <a:ln>
                  <a:noFill/>
                </a:ln>
                <a:effectLst/>
                <a:ea typeface="Times New Roman" pitchFamily="18" charset="0"/>
                <a:cs typeface="Arial" pitchFamily="34" charset="0"/>
              </a:rPr>
              <a:t>berlaku</a:t>
            </a:r>
            <a:endParaRPr kumimoji="0" lang="en-US" sz="2800" b="0" i="0" u="none" strike="noStrike" cap="none" normalizeH="0" baseline="0" dirty="0">
              <a:ln>
                <a:noFill/>
              </a:ln>
              <a:effectLst/>
            </a:endParaRPr>
          </a:p>
        </p:txBody>
      </p:sp>
      <p:sp>
        <p:nvSpPr>
          <p:cNvPr id="6" name="TextBox 5"/>
          <p:cNvSpPr txBox="1"/>
          <p:nvPr/>
        </p:nvSpPr>
        <p:spPr>
          <a:xfrm>
            <a:off x="181156" y="1191141"/>
            <a:ext cx="6823494" cy="64633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id-ID" sz="3600" b="1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Calibri" pitchFamily="34" charset="0"/>
              </a:rPr>
              <a:t>Apa itu </a:t>
            </a:r>
            <a:r>
              <a:rPr lang="en-US" sz="3600" b="1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Calibri" pitchFamily="34" charset="0"/>
              </a:rPr>
              <a:t>TKI NON PROSEDURAL</a:t>
            </a:r>
            <a:r>
              <a:rPr lang="id-ID" sz="3600" b="1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Calibri" pitchFamily="34" charset="0"/>
              </a:rPr>
              <a:t> ?</a:t>
            </a:r>
            <a:endParaRPr lang="en-US" sz="3600" b="1" dirty="0"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Calibri" pitchFamily="34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1202587084"/>
      </p:ext>
    </p:extLst>
  </p:cSld>
  <p:clrMapOvr>
    <a:masterClrMapping/>
  </p:clrMapOvr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Picture 2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9990"/>
            <a:ext cx="9144000" cy="6848010"/>
          </a:xfrm>
          <a:prstGeom prst="rect">
            <a:avLst/>
          </a:prstGeom>
        </p:spPr>
      </p:pic>
      <p:sp>
        <p:nvSpPr>
          <p:cNvPr id="2" name="TextBox 1"/>
          <p:cNvSpPr txBox="1"/>
          <p:nvPr/>
        </p:nvSpPr>
        <p:spPr>
          <a:xfrm>
            <a:off x="733245" y="6519446"/>
            <a:ext cx="7798280" cy="338554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id-ID" sz="1600" b="1" dirty="0">
                <a:solidFill>
                  <a:schemeClr val="bg1"/>
                </a:solidFill>
              </a:rPr>
              <a:t>DEPUTI BIDANG PERLINDUNGAN</a:t>
            </a:r>
            <a:endParaRPr lang="id-ID" sz="1400" b="1" dirty="0">
              <a:solidFill>
                <a:schemeClr val="bg1"/>
              </a:solidFill>
            </a:endParaRPr>
          </a:p>
        </p:txBody>
      </p:sp>
      <p:sp>
        <p:nvSpPr>
          <p:cNvPr id="4" name="Title 3"/>
          <p:cNvSpPr txBox="1">
            <a:spLocks/>
          </p:cNvSpPr>
          <p:nvPr/>
        </p:nvSpPr>
        <p:spPr>
          <a:xfrm>
            <a:off x="4451230" y="272530"/>
            <a:ext cx="2441276" cy="460715"/>
          </a:xfrm>
          <a:prstGeom prst="rect">
            <a:avLst/>
          </a:prstGeom>
        </p:spPr>
        <p:txBody>
          <a:bodyPr vert="horz" lIns="91440" tIns="45720" rIns="91440" bIns="45720" rtlCol="0" anchor="ctr">
            <a:noAutofit/>
            <a:scene3d>
              <a:camera prst="orthographicFront">
                <a:rot lat="0" lon="0" rev="0"/>
              </a:camera>
              <a:lightRig rig="glow" dir="t">
                <a:rot lat="0" lon="0" rev="3600000"/>
              </a:lightRig>
            </a:scene3d>
            <a:sp3d prstMaterial="softEdge">
              <a:bevelT w="29210" h="16510"/>
              <a:contourClr>
                <a:schemeClr val="accent4">
                  <a:alpha val="95000"/>
                </a:schemeClr>
              </a:contourClr>
            </a:sp3d>
          </a:bodyPr>
          <a:lstStyle>
            <a:lvl1pPr algn="l" defTabSz="914400" rtl="0" eaLnBrk="1" latinLnBrk="0" hangingPunct="1">
              <a:lnSpc>
                <a:spcPct val="90000"/>
              </a:lnSpc>
              <a:spcBef>
                <a:spcPct val="0"/>
              </a:spcBef>
              <a:buNone/>
              <a:defRPr sz="4400" kern="1200">
                <a:solidFill>
                  <a:schemeClr val="tx1"/>
                </a:solidFill>
                <a:latin typeface="+mj-lt"/>
                <a:ea typeface="+mj-ea"/>
                <a:cs typeface="+mj-cs"/>
              </a:defRPr>
            </a:lvl1pPr>
          </a:lstStyle>
          <a:p>
            <a:pPr algn="ctr">
              <a:spcBef>
                <a:spcPts val="0"/>
              </a:spcBef>
            </a:pPr>
            <a:r>
              <a:rPr lang="en-US" sz="2400" b="1" dirty="0">
                <a:ln>
                  <a:prstDash val="solid"/>
                </a:ln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PENCEGAHAN TKI NON PROSEDURAL</a:t>
            </a:r>
          </a:p>
        </p:txBody>
      </p:sp>
      <p:sp>
        <p:nvSpPr>
          <p:cNvPr id="5" name="Rounded Rectangle 4"/>
          <p:cNvSpPr/>
          <p:nvPr/>
        </p:nvSpPr>
        <p:spPr>
          <a:xfrm>
            <a:off x="500034" y="1997121"/>
            <a:ext cx="7786742" cy="1205433"/>
          </a:xfrm>
          <a:prstGeom prst="roundRect">
            <a:avLst/>
          </a:prstGeom>
        </p:spPr>
        <p:style>
          <a:lnRef idx="2">
            <a:schemeClr val="dk1"/>
          </a:lnRef>
          <a:fillRef idx="1">
            <a:schemeClr val="lt1"/>
          </a:fillRef>
          <a:effectRef idx="0">
            <a:schemeClr val="dk1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endParaRPr lang="id-ID" dirty="0">
              <a:solidFill>
                <a:schemeClr val="tx1"/>
              </a:solidFill>
            </a:endParaRPr>
          </a:p>
        </p:txBody>
      </p:sp>
      <p:sp>
        <p:nvSpPr>
          <p:cNvPr id="6" name="Title 1"/>
          <p:cNvSpPr txBox="1">
            <a:spLocks/>
          </p:cNvSpPr>
          <p:nvPr/>
        </p:nvSpPr>
        <p:spPr>
          <a:xfrm>
            <a:off x="1092413" y="1299558"/>
            <a:ext cx="6797614" cy="439718"/>
          </a:xfrm>
          <a:prstGeom prst="rect">
            <a:avLst/>
          </a:prstGeom>
        </p:spPr>
        <p:txBody>
          <a:bodyPr>
            <a:noAutofit/>
          </a:bodyPr>
          <a:lstStyle>
            <a:lvl1pPr algn="l" defTabSz="914400" rtl="0" eaLnBrk="1" latinLnBrk="0" hangingPunct="1">
              <a:lnSpc>
                <a:spcPct val="90000"/>
              </a:lnSpc>
              <a:spcBef>
                <a:spcPct val="0"/>
              </a:spcBef>
              <a:buNone/>
              <a:defRPr sz="4400" kern="1200">
                <a:solidFill>
                  <a:schemeClr val="tx1"/>
                </a:solidFill>
                <a:latin typeface="+mj-lt"/>
                <a:ea typeface="+mj-ea"/>
                <a:cs typeface="+mj-cs"/>
              </a:defRPr>
            </a:lvl1pPr>
          </a:lstStyle>
          <a:p>
            <a:r>
              <a:rPr lang="id-ID" sz="2800" b="1" dirty="0"/>
              <a:t>Latar Belakang</a:t>
            </a:r>
            <a:r>
              <a:rPr lang="en-US" sz="2800" b="1" dirty="0"/>
              <a:t> </a:t>
            </a:r>
            <a:r>
              <a:rPr lang="en-US" sz="2800" b="1" dirty="0" err="1"/>
              <a:t>Pencegahan</a:t>
            </a:r>
            <a:r>
              <a:rPr lang="en-US" sz="2800" b="1" dirty="0"/>
              <a:t> TKI Non </a:t>
            </a:r>
            <a:r>
              <a:rPr lang="en-US" sz="2800" b="1" dirty="0" err="1"/>
              <a:t>Prosedural</a:t>
            </a:r>
            <a:endParaRPr lang="id-ID" sz="2800" b="1" dirty="0"/>
          </a:p>
        </p:txBody>
      </p:sp>
      <p:sp>
        <p:nvSpPr>
          <p:cNvPr id="7" name="Content Placeholder 2"/>
          <p:cNvSpPr txBox="1">
            <a:spLocks/>
          </p:cNvSpPr>
          <p:nvPr/>
        </p:nvSpPr>
        <p:spPr>
          <a:xfrm>
            <a:off x="642910" y="2139344"/>
            <a:ext cx="7500990" cy="976687"/>
          </a:xfrm>
          <a:prstGeom prst="rect">
            <a:avLst/>
          </a:prstGeom>
          <a:noFill/>
        </p:spPr>
        <p:style>
          <a:lnRef idx="2">
            <a:schemeClr val="dk1"/>
          </a:lnRef>
          <a:fillRef idx="1">
            <a:schemeClr val="lt1"/>
          </a:fillRef>
          <a:effectRef idx="0">
            <a:schemeClr val="dk1"/>
          </a:effectRef>
          <a:fontRef idx="minor">
            <a:schemeClr val="dk1"/>
          </a:fontRef>
        </p:style>
        <p:txBody>
          <a:bodyPr>
            <a:normAutofit/>
          </a:bodyPr>
          <a:lstStyle>
            <a:lvl1pPr marL="228600" indent="-228600" algn="l" defTabSz="914400" rtl="0" eaLnBrk="1" latinLnBrk="0" hangingPunct="1"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Char char="•"/>
              <a:defRPr sz="2800" kern="1200">
                <a:solidFill>
                  <a:schemeClr val="dk1"/>
                </a:solidFill>
                <a:latin typeface="+mn-lt"/>
                <a:ea typeface="+mn-ea"/>
                <a:cs typeface="+mn-cs"/>
              </a:defRPr>
            </a:lvl1pPr>
            <a:lvl2pPr marL="6858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400" kern="1200">
                <a:solidFill>
                  <a:schemeClr val="dk1"/>
                </a:solidFill>
                <a:latin typeface="+mn-lt"/>
                <a:ea typeface="+mn-ea"/>
                <a:cs typeface="+mn-cs"/>
              </a:defRPr>
            </a:lvl2pPr>
            <a:lvl3pPr marL="11430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000" kern="1200">
                <a:solidFill>
                  <a:schemeClr val="dk1"/>
                </a:solidFill>
                <a:latin typeface="+mn-lt"/>
                <a:ea typeface="+mn-ea"/>
                <a:cs typeface="+mn-cs"/>
              </a:defRPr>
            </a:lvl3pPr>
            <a:lvl4pPr marL="16002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dk1"/>
                </a:solidFill>
                <a:latin typeface="+mn-lt"/>
                <a:ea typeface="+mn-ea"/>
                <a:cs typeface="+mn-cs"/>
              </a:defRPr>
            </a:lvl4pPr>
            <a:lvl5pPr marL="20574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dk1"/>
                </a:solidFill>
                <a:latin typeface="+mn-lt"/>
                <a:ea typeface="+mn-ea"/>
                <a:cs typeface="+mn-cs"/>
              </a:defRPr>
            </a:lvl5pPr>
            <a:lvl6pPr marL="25146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dk1"/>
                </a:solidFill>
                <a:latin typeface="+mn-lt"/>
                <a:ea typeface="+mn-ea"/>
                <a:cs typeface="+mn-cs"/>
              </a:defRPr>
            </a:lvl6pPr>
            <a:lvl7pPr marL="29718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dk1"/>
                </a:solidFill>
                <a:latin typeface="+mn-lt"/>
                <a:ea typeface="+mn-ea"/>
                <a:cs typeface="+mn-cs"/>
              </a:defRPr>
            </a:lvl7pPr>
            <a:lvl8pPr marL="34290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dk1"/>
                </a:solidFill>
                <a:latin typeface="+mn-lt"/>
                <a:ea typeface="+mn-ea"/>
                <a:cs typeface="+mn-cs"/>
              </a:defRPr>
            </a:lvl8pPr>
            <a:lvl9pPr marL="38862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dk1"/>
                </a:solidFill>
                <a:latin typeface="+mn-lt"/>
                <a:ea typeface="+mn-ea"/>
                <a:cs typeface="+mn-cs"/>
              </a:defRPr>
            </a:lvl9pPr>
          </a:lstStyle>
          <a:p>
            <a:pPr algn="just">
              <a:buClr>
                <a:schemeClr val="tx1"/>
              </a:buClr>
            </a:pPr>
            <a:r>
              <a:rPr lang="en-GB" sz="1600" dirty="0" err="1"/>
              <a:t>Informasi</a:t>
            </a:r>
            <a:r>
              <a:rPr lang="en-GB" sz="1600" dirty="0"/>
              <a:t> </a:t>
            </a:r>
            <a:r>
              <a:rPr lang="id-ID" sz="1600" dirty="0"/>
              <a:t>KBRI </a:t>
            </a:r>
            <a:r>
              <a:rPr lang="en-US" sz="1600" dirty="0"/>
              <a:t>/ KJRI</a:t>
            </a:r>
            <a:r>
              <a:rPr lang="id-ID" sz="1600" dirty="0"/>
              <a:t>, dari seluruh kasus TKI y</a:t>
            </a:r>
            <a:r>
              <a:rPr lang="en-US" sz="1600" dirty="0" err="1"/>
              <a:t>ang</a:t>
            </a:r>
            <a:r>
              <a:rPr lang="id-ID" sz="1600" dirty="0"/>
              <a:t> ditangani, </a:t>
            </a:r>
            <a:r>
              <a:rPr lang="en-GB" sz="1600" dirty="0" err="1"/>
              <a:t>Sebagian</a:t>
            </a:r>
            <a:r>
              <a:rPr lang="en-GB" sz="1600" dirty="0"/>
              <a:t> </a:t>
            </a:r>
            <a:r>
              <a:rPr lang="en-GB" sz="1600" dirty="0" err="1"/>
              <a:t>besar</a:t>
            </a:r>
            <a:r>
              <a:rPr lang="en-GB" sz="1600" dirty="0"/>
              <a:t> </a:t>
            </a:r>
            <a:r>
              <a:rPr lang="id-ID" sz="1600" dirty="0"/>
              <a:t>bekerja secara </a:t>
            </a:r>
            <a:r>
              <a:rPr lang="en-US" sz="1600" dirty="0"/>
              <a:t>N</a:t>
            </a:r>
            <a:r>
              <a:rPr lang="id-ID" sz="1600" dirty="0"/>
              <a:t>on</a:t>
            </a:r>
            <a:r>
              <a:rPr lang="en-US" sz="1600" dirty="0"/>
              <a:t> P</a:t>
            </a:r>
            <a:r>
              <a:rPr lang="id-ID" sz="1600" dirty="0"/>
              <a:t>rosedural</a:t>
            </a:r>
          </a:p>
          <a:p>
            <a:pPr algn="just">
              <a:buClr>
                <a:schemeClr val="tx1"/>
              </a:buClr>
            </a:pPr>
            <a:r>
              <a:rPr lang="id-ID" sz="1600" dirty="0"/>
              <a:t>Fakta bahwa melalui pintu  perbatasan</a:t>
            </a:r>
            <a:r>
              <a:rPr lang="en-US" sz="1600" dirty="0"/>
              <a:t> </a:t>
            </a:r>
            <a:r>
              <a:rPr lang="id-ID" sz="1600" dirty="0"/>
              <a:t> diatur </a:t>
            </a:r>
            <a:r>
              <a:rPr lang="en-GB" sz="1600" dirty="0"/>
              <a:t> </a:t>
            </a:r>
            <a:r>
              <a:rPr lang="id-ID" sz="1600" dirty="0"/>
              <a:t>Sindikat atau Individu</a:t>
            </a:r>
            <a:endParaRPr lang="id-ID" sz="1800" dirty="0"/>
          </a:p>
        </p:txBody>
      </p:sp>
      <p:sp>
        <p:nvSpPr>
          <p:cNvPr id="8" name="Rounded Rectangle 6"/>
          <p:cNvSpPr/>
          <p:nvPr/>
        </p:nvSpPr>
        <p:spPr>
          <a:xfrm>
            <a:off x="642910" y="3685888"/>
            <a:ext cx="7498296" cy="642191"/>
          </a:xfrm>
          <a:prstGeom prst="roundRect">
            <a:avLst/>
          </a:prstGeom>
        </p:spPr>
        <p:style>
          <a:lnRef idx="2">
            <a:schemeClr val="dk1"/>
          </a:lnRef>
          <a:fillRef idx="1">
            <a:schemeClr val="lt1"/>
          </a:fillRef>
          <a:effectRef idx="0">
            <a:schemeClr val="dk1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endParaRPr lang="en-GB" dirty="0">
              <a:solidFill>
                <a:schemeClr val="tx1"/>
              </a:solidFill>
            </a:endParaRPr>
          </a:p>
          <a:p>
            <a:pPr algn="ctr"/>
            <a:r>
              <a:rPr lang="id-ID" sz="1600" dirty="0">
                <a:solidFill>
                  <a:schemeClr val="tx1"/>
                </a:solidFill>
              </a:rPr>
              <a:t>Citra Negara RI/Pengirim TK </a:t>
            </a:r>
            <a:r>
              <a:rPr lang="en-US" sz="1600" dirty="0">
                <a:solidFill>
                  <a:schemeClr val="tx1"/>
                </a:solidFill>
              </a:rPr>
              <a:t>Non </a:t>
            </a:r>
            <a:r>
              <a:rPr lang="en-US" sz="1600" dirty="0" err="1">
                <a:solidFill>
                  <a:schemeClr val="tx1"/>
                </a:solidFill>
              </a:rPr>
              <a:t>Prosedural</a:t>
            </a:r>
            <a:r>
              <a:rPr lang="en-US" sz="1600" dirty="0">
                <a:solidFill>
                  <a:schemeClr val="tx1"/>
                </a:solidFill>
              </a:rPr>
              <a:t> </a:t>
            </a:r>
            <a:r>
              <a:rPr lang="id-ID" sz="1600" dirty="0">
                <a:solidFill>
                  <a:schemeClr val="tx1"/>
                </a:solidFill>
              </a:rPr>
              <a:t>di L</a:t>
            </a:r>
            <a:r>
              <a:rPr lang="en-US" sz="1600" dirty="0" err="1">
                <a:solidFill>
                  <a:schemeClr val="tx1"/>
                </a:solidFill>
              </a:rPr>
              <a:t>uar</a:t>
            </a:r>
            <a:r>
              <a:rPr lang="en-US" sz="1600" dirty="0">
                <a:solidFill>
                  <a:schemeClr val="tx1"/>
                </a:solidFill>
              </a:rPr>
              <a:t> </a:t>
            </a:r>
            <a:r>
              <a:rPr lang="en-US" sz="1600" dirty="0" err="1">
                <a:solidFill>
                  <a:schemeClr val="tx1"/>
                </a:solidFill>
              </a:rPr>
              <a:t>Negeri</a:t>
            </a:r>
            <a:r>
              <a:rPr lang="id-ID" sz="1600" dirty="0">
                <a:solidFill>
                  <a:schemeClr val="tx1"/>
                </a:solidFill>
              </a:rPr>
              <a:t> Melemahkan posisi Tawar RI</a:t>
            </a:r>
          </a:p>
          <a:p>
            <a:pPr algn="ctr"/>
            <a:endParaRPr lang="id-ID" dirty="0">
              <a:solidFill>
                <a:schemeClr val="tx1"/>
              </a:solidFill>
            </a:endParaRPr>
          </a:p>
        </p:txBody>
      </p:sp>
      <p:sp>
        <p:nvSpPr>
          <p:cNvPr id="9" name="Rounded Rectangle 7"/>
          <p:cNvSpPr/>
          <p:nvPr/>
        </p:nvSpPr>
        <p:spPr>
          <a:xfrm>
            <a:off x="5124955" y="4822157"/>
            <a:ext cx="3286148" cy="741880"/>
          </a:xfrm>
          <a:prstGeom prst="roundRect">
            <a:avLst/>
          </a:prstGeom>
        </p:spPr>
        <p:style>
          <a:lnRef idx="2">
            <a:schemeClr val="dk1"/>
          </a:lnRef>
          <a:fillRef idx="1">
            <a:schemeClr val="lt1"/>
          </a:fillRef>
          <a:effectRef idx="0">
            <a:schemeClr val="dk1"/>
          </a:effectRef>
          <a:fontRef idx="minor">
            <a:schemeClr val="dk1"/>
          </a:fontRef>
        </p:style>
        <p:txBody>
          <a:bodyPr rtlCol="0" anchor="ctr"/>
          <a:lstStyle/>
          <a:p>
            <a:pPr marL="266700" indent="-266700" algn="just">
              <a:buAutoNum type="arabicPeriod"/>
            </a:pPr>
            <a:r>
              <a:rPr lang="id-ID" sz="1600" dirty="0">
                <a:solidFill>
                  <a:schemeClr val="tx1"/>
                </a:solidFill>
              </a:rPr>
              <a:t>Menekan TKI </a:t>
            </a:r>
            <a:r>
              <a:rPr lang="en-US" sz="1600" dirty="0">
                <a:solidFill>
                  <a:schemeClr val="tx1"/>
                </a:solidFill>
              </a:rPr>
              <a:t>Non </a:t>
            </a:r>
            <a:r>
              <a:rPr lang="en-US" sz="1600" dirty="0" err="1">
                <a:solidFill>
                  <a:schemeClr val="tx1"/>
                </a:solidFill>
              </a:rPr>
              <a:t>Prosedural</a:t>
            </a:r>
            <a:endParaRPr lang="id-ID" sz="1600" dirty="0">
              <a:solidFill>
                <a:schemeClr val="tx1"/>
              </a:solidFill>
            </a:endParaRPr>
          </a:p>
          <a:p>
            <a:pPr marL="266700" indent="-266700" algn="just">
              <a:buAutoNum type="arabicPeriod"/>
            </a:pPr>
            <a:r>
              <a:rPr lang="id-ID" sz="1600" dirty="0">
                <a:solidFill>
                  <a:schemeClr val="tx1"/>
                </a:solidFill>
              </a:rPr>
              <a:t>Pencegahan di Hulu</a:t>
            </a:r>
          </a:p>
        </p:txBody>
      </p:sp>
      <p:sp>
        <p:nvSpPr>
          <p:cNvPr id="10" name="Down Arrow 8"/>
          <p:cNvSpPr/>
          <p:nvPr/>
        </p:nvSpPr>
        <p:spPr>
          <a:xfrm>
            <a:off x="4078000" y="3234772"/>
            <a:ext cx="314058" cy="341081"/>
          </a:xfrm>
          <a:prstGeom prst="downArrow">
            <a:avLst/>
          </a:prstGeom>
          <a:solidFill>
            <a:srgbClr val="00B0F0"/>
          </a:solidFill>
        </p:spPr>
        <p:style>
          <a:lnRef idx="2">
            <a:schemeClr val="dk1"/>
          </a:lnRef>
          <a:fillRef idx="1">
            <a:schemeClr val="lt1"/>
          </a:fillRef>
          <a:effectRef idx="0">
            <a:schemeClr val="dk1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endParaRPr lang="id-ID"/>
          </a:p>
        </p:txBody>
      </p:sp>
      <p:sp>
        <p:nvSpPr>
          <p:cNvPr id="12" name="Rounded Rectangle 10"/>
          <p:cNvSpPr/>
          <p:nvPr/>
        </p:nvSpPr>
        <p:spPr>
          <a:xfrm>
            <a:off x="605844" y="4843051"/>
            <a:ext cx="3786214" cy="634723"/>
          </a:xfrm>
          <a:prstGeom prst="roundRect">
            <a:avLst/>
          </a:prstGeom>
        </p:spPr>
        <p:style>
          <a:lnRef idx="2">
            <a:schemeClr val="dk1"/>
          </a:lnRef>
          <a:fillRef idx="1">
            <a:schemeClr val="lt1"/>
          </a:fillRef>
          <a:effectRef idx="0">
            <a:schemeClr val="dk1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r>
              <a:rPr lang="id-ID" sz="1600" dirty="0">
                <a:solidFill>
                  <a:schemeClr val="tx1"/>
                </a:solidFill>
              </a:rPr>
              <a:t>Penanganan belum optimal karena TKI Non</a:t>
            </a:r>
            <a:r>
              <a:rPr lang="en-US" sz="1600" dirty="0">
                <a:solidFill>
                  <a:schemeClr val="tx1"/>
                </a:solidFill>
              </a:rPr>
              <a:t> P</a:t>
            </a:r>
            <a:r>
              <a:rPr lang="id-ID" sz="1600" dirty="0">
                <a:solidFill>
                  <a:schemeClr val="tx1"/>
                </a:solidFill>
              </a:rPr>
              <a:t>rosedural terus mengalir</a:t>
            </a:r>
          </a:p>
        </p:txBody>
      </p:sp>
      <p:sp>
        <p:nvSpPr>
          <p:cNvPr id="13" name="Down Arrow 11"/>
          <p:cNvSpPr/>
          <p:nvPr/>
        </p:nvSpPr>
        <p:spPr>
          <a:xfrm rot="16200000">
            <a:off x="4526939" y="4929574"/>
            <a:ext cx="428628" cy="500066"/>
          </a:xfrm>
          <a:prstGeom prst="downArrow">
            <a:avLst/>
          </a:prstGeom>
          <a:solidFill>
            <a:srgbClr val="00B0F0"/>
          </a:solidFill>
        </p:spPr>
        <p:style>
          <a:lnRef idx="2">
            <a:schemeClr val="dk1"/>
          </a:lnRef>
          <a:fillRef idx="1">
            <a:schemeClr val="lt1"/>
          </a:fillRef>
          <a:effectRef idx="0">
            <a:schemeClr val="dk1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endParaRPr lang="id-ID"/>
          </a:p>
        </p:txBody>
      </p:sp>
      <p:sp>
        <p:nvSpPr>
          <p:cNvPr id="14" name="Down Arrow 8"/>
          <p:cNvSpPr/>
          <p:nvPr/>
        </p:nvSpPr>
        <p:spPr>
          <a:xfrm>
            <a:off x="2404475" y="4415447"/>
            <a:ext cx="314058" cy="341081"/>
          </a:xfrm>
          <a:prstGeom prst="downArrow">
            <a:avLst/>
          </a:prstGeom>
          <a:solidFill>
            <a:srgbClr val="00B0F0"/>
          </a:solidFill>
        </p:spPr>
        <p:style>
          <a:lnRef idx="2">
            <a:schemeClr val="dk1"/>
          </a:lnRef>
          <a:fillRef idx="1">
            <a:schemeClr val="lt1"/>
          </a:fillRef>
          <a:effectRef idx="0">
            <a:schemeClr val="dk1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endParaRPr lang="id-ID"/>
          </a:p>
        </p:txBody>
      </p:sp>
    </p:spTree>
    <p:extLst>
      <p:ext uri="{BB962C8B-B14F-4D97-AF65-F5344CB8AC3E}">
        <p14:creationId xmlns:p14="http://schemas.microsoft.com/office/powerpoint/2010/main" val="45932115"/>
      </p:ext>
    </p:extLst>
  </p:cSld>
  <p:clrMapOvr>
    <a:masterClrMapping/>
  </p:clrMapOvr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Picture 2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9990"/>
            <a:ext cx="9144000" cy="6848010"/>
          </a:xfrm>
          <a:prstGeom prst="rect">
            <a:avLst/>
          </a:prstGeom>
        </p:spPr>
      </p:pic>
      <p:sp>
        <p:nvSpPr>
          <p:cNvPr id="2" name="TextBox 1"/>
          <p:cNvSpPr txBox="1"/>
          <p:nvPr/>
        </p:nvSpPr>
        <p:spPr>
          <a:xfrm>
            <a:off x="733245" y="6519446"/>
            <a:ext cx="7798280" cy="338554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id-ID" sz="1600" b="1" dirty="0">
                <a:solidFill>
                  <a:schemeClr val="bg1"/>
                </a:solidFill>
              </a:rPr>
              <a:t>DEPUTI BIDANG PERLINDUNGAN</a:t>
            </a:r>
            <a:endParaRPr lang="id-ID" sz="1400" b="1" dirty="0">
              <a:solidFill>
                <a:schemeClr val="bg1"/>
              </a:solidFill>
            </a:endParaRPr>
          </a:p>
        </p:txBody>
      </p:sp>
      <p:sp>
        <p:nvSpPr>
          <p:cNvPr id="4" name="Title 3"/>
          <p:cNvSpPr txBox="1">
            <a:spLocks/>
          </p:cNvSpPr>
          <p:nvPr/>
        </p:nvSpPr>
        <p:spPr>
          <a:xfrm>
            <a:off x="4451230" y="272530"/>
            <a:ext cx="2441276" cy="460715"/>
          </a:xfrm>
          <a:prstGeom prst="rect">
            <a:avLst/>
          </a:prstGeom>
        </p:spPr>
        <p:txBody>
          <a:bodyPr vert="horz" lIns="91440" tIns="45720" rIns="91440" bIns="45720" rtlCol="0" anchor="ctr">
            <a:noAutofit/>
            <a:scene3d>
              <a:camera prst="orthographicFront">
                <a:rot lat="0" lon="0" rev="0"/>
              </a:camera>
              <a:lightRig rig="glow" dir="t">
                <a:rot lat="0" lon="0" rev="3600000"/>
              </a:lightRig>
            </a:scene3d>
            <a:sp3d prstMaterial="softEdge">
              <a:bevelT w="29210" h="16510"/>
              <a:contourClr>
                <a:schemeClr val="accent4">
                  <a:alpha val="95000"/>
                </a:schemeClr>
              </a:contourClr>
            </a:sp3d>
          </a:bodyPr>
          <a:lstStyle>
            <a:lvl1pPr algn="l" defTabSz="914400" rtl="0" eaLnBrk="1" latinLnBrk="0" hangingPunct="1">
              <a:lnSpc>
                <a:spcPct val="90000"/>
              </a:lnSpc>
              <a:spcBef>
                <a:spcPct val="0"/>
              </a:spcBef>
              <a:buNone/>
              <a:defRPr sz="4400" kern="1200">
                <a:solidFill>
                  <a:schemeClr val="tx1"/>
                </a:solidFill>
                <a:latin typeface="+mj-lt"/>
                <a:ea typeface="+mj-ea"/>
                <a:cs typeface="+mj-cs"/>
              </a:defRPr>
            </a:lvl1pPr>
          </a:lstStyle>
          <a:p>
            <a:pPr algn="ctr">
              <a:spcBef>
                <a:spcPts val="0"/>
              </a:spcBef>
            </a:pPr>
            <a:r>
              <a:rPr lang="en-US" sz="2400" b="1" dirty="0">
                <a:ln>
                  <a:prstDash val="solid"/>
                </a:ln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PENCEGAHAN TKI NON PROSEDURAL</a:t>
            </a:r>
          </a:p>
        </p:txBody>
      </p:sp>
      <p:sp>
        <p:nvSpPr>
          <p:cNvPr id="5" name="Rounded Rectangle 4"/>
          <p:cNvSpPr/>
          <p:nvPr/>
        </p:nvSpPr>
        <p:spPr>
          <a:xfrm>
            <a:off x="159925" y="2588662"/>
            <a:ext cx="8944919" cy="1690666"/>
          </a:xfrm>
          <a:prstGeom prst="roundRect">
            <a:avLst/>
          </a:prstGeom>
          <a:solidFill>
            <a:srgbClr val="E7E6E6">
              <a:alpha val="58824"/>
            </a:srgbClr>
          </a:solidFill>
          <a:ln w="38100">
            <a:solidFill>
              <a:srgbClr val="00B0F0"/>
            </a:solidFill>
          </a:ln>
        </p:spPr>
        <p:style>
          <a:lnRef idx="2">
            <a:schemeClr val="accent6"/>
          </a:lnRef>
          <a:fillRef idx="1">
            <a:schemeClr val="lt1"/>
          </a:fillRef>
          <a:effectRef idx="0">
            <a:schemeClr val="accent6"/>
          </a:effectRef>
          <a:fontRef idx="minor">
            <a:schemeClr val="dk1"/>
          </a:fontRef>
        </p:style>
        <p:txBody>
          <a:bodyPr rtlCol="0" anchor="ctr"/>
          <a:lstStyle/>
          <a:p>
            <a:pPr marL="236538" indent="-236538">
              <a:buFont typeface="Arial" pitchFamily="34" charset="0"/>
              <a:buChar char="•"/>
            </a:pPr>
            <a:r>
              <a:rPr lang="id-ID" sz="2400" dirty="0">
                <a:solidFill>
                  <a:schemeClr val="tx1"/>
                </a:solidFill>
              </a:rPr>
              <a:t>Kurangnya pemahaman masyarakat</a:t>
            </a:r>
            <a:r>
              <a:rPr lang="en-US" sz="2400" dirty="0">
                <a:solidFill>
                  <a:schemeClr val="tx1"/>
                </a:solidFill>
              </a:rPr>
              <a:t> </a:t>
            </a:r>
            <a:r>
              <a:rPr lang="en-US" sz="2400" dirty="0" err="1">
                <a:solidFill>
                  <a:schemeClr val="tx1"/>
                </a:solidFill>
              </a:rPr>
              <a:t>tentang</a:t>
            </a:r>
            <a:r>
              <a:rPr lang="en-US" sz="2400" dirty="0">
                <a:solidFill>
                  <a:schemeClr val="tx1"/>
                </a:solidFill>
              </a:rPr>
              <a:t>  </a:t>
            </a:r>
            <a:r>
              <a:rPr lang="en-US" sz="2400" dirty="0" err="1">
                <a:solidFill>
                  <a:schemeClr val="tx1"/>
                </a:solidFill>
              </a:rPr>
              <a:t>prosedur</a:t>
            </a:r>
            <a:r>
              <a:rPr lang="en-US" sz="2400" dirty="0">
                <a:solidFill>
                  <a:schemeClr val="tx1"/>
                </a:solidFill>
              </a:rPr>
              <a:t> </a:t>
            </a:r>
            <a:r>
              <a:rPr lang="en-US" sz="2400" dirty="0" err="1">
                <a:solidFill>
                  <a:schemeClr val="tx1"/>
                </a:solidFill>
              </a:rPr>
              <a:t>penempatan</a:t>
            </a:r>
            <a:r>
              <a:rPr lang="en-US" sz="2400" dirty="0">
                <a:solidFill>
                  <a:schemeClr val="tx1"/>
                </a:solidFill>
              </a:rPr>
              <a:t> </a:t>
            </a:r>
            <a:r>
              <a:rPr lang="en-US" sz="2400" dirty="0" err="1">
                <a:solidFill>
                  <a:schemeClr val="tx1"/>
                </a:solidFill>
              </a:rPr>
              <a:t>dan</a:t>
            </a:r>
            <a:r>
              <a:rPr lang="en-US" sz="2400" dirty="0">
                <a:solidFill>
                  <a:schemeClr val="tx1"/>
                </a:solidFill>
              </a:rPr>
              <a:t> </a:t>
            </a:r>
            <a:r>
              <a:rPr lang="en-US" sz="2400" dirty="0" err="1">
                <a:solidFill>
                  <a:schemeClr val="tx1"/>
                </a:solidFill>
              </a:rPr>
              <a:t>perlindungan</a:t>
            </a:r>
            <a:r>
              <a:rPr lang="en-US" sz="2400" dirty="0">
                <a:solidFill>
                  <a:schemeClr val="tx1"/>
                </a:solidFill>
              </a:rPr>
              <a:t> TKI</a:t>
            </a:r>
            <a:endParaRPr lang="id-ID" sz="2400" dirty="0">
              <a:solidFill>
                <a:schemeClr val="tx1"/>
              </a:solidFill>
            </a:endParaRPr>
          </a:p>
          <a:p>
            <a:pPr marL="236538" indent="-236538">
              <a:buFont typeface="Arial" pitchFamily="34" charset="0"/>
              <a:buChar char="•"/>
            </a:pPr>
            <a:endParaRPr lang="id-ID" sz="2400" dirty="0">
              <a:solidFill>
                <a:schemeClr val="tx1"/>
              </a:solidFill>
            </a:endParaRPr>
          </a:p>
          <a:p>
            <a:pPr marL="236538" indent="-236538">
              <a:buFont typeface="Arial" pitchFamily="34" charset="0"/>
              <a:buChar char="•"/>
            </a:pPr>
            <a:r>
              <a:rPr lang="id-ID" sz="2400" dirty="0">
                <a:solidFill>
                  <a:schemeClr val="tx1"/>
                </a:solidFill>
              </a:rPr>
              <a:t>Salah persepsi memaknai TKI</a:t>
            </a:r>
          </a:p>
        </p:txBody>
      </p:sp>
      <p:sp>
        <p:nvSpPr>
          <p:cNvPr id="6" name="Title 1"/>
          <p:cNvSpPr txBox="1">
            <a:spLocks/>
          </p:cNvSpPr>
          <p:nvPr/>
        </p:nvSpPr>
        <p:spPr>
          <a:xfrm>
            <a:off x="635795" y="1181510"/>
            <a:ext cx="8229600" cy="439718"/>
          </a:xfrm>
          <a:prstGeom prst="rect">
            <a:avLst/>
          </a:prstGeom>
        </p:spPr>
        <p:txBody>
          <a:bodyPr>
            <a:noAutofit/>
          </a:bodyPr>
          <a:lstStyle>
            <a:lvl1pPr algn="l" defTabSz="914400" rtl="0" eaLnBrk="1" latinLnBrk="0" hangingPunct="1">
              <a:lnSpc>
                <a:spcPct val="90000"/>
              </a:lnSpc>
              <a:spcBef>
                <a:spcPct val="0"/>
              </a:spcBef>
              <a:buNone/>
              <a:defRPr sz="4400" kern="1200">
                <a:solidFill>
                  <a:schemeClr val="tx1"/>
                </a:solidFill>
                <a:latin typeface="+mj-lt"/>
                <a:ea typeface="+mj-ea"/>
                <a:cs typeface="+mj-cs"/>
              </a:defRPr>
            </a:lvl1pPr>
          </a:lstStyle>
          <a:p>
            <a:r>
              <a:rPr lang="id-ID" sz="3200" b="1" dirty="0"/>
              <a:t>Latar Belakang</a:t>
            </a:r>
            <a:r>
              <a:rPr lang="en-US" sz="3200" b="1" dirty="0"/>
              <a:t> </a:t>
            </a:r>
            <a:r>
              <a:rPr lang="en-US" sz="3200" b="1" dirty="0" err="1"/>
              <a:t>Terjadinya</a:t>
            </a:r>
            <a:r>
              <a:rPr lang="en-US" sz="3200" b="1" dirty="0"/>
              <a:t> TKI Non </a:t>
            </a:r>
            <a:r>
              <a:rPr lang="en-US" sz="3200" b="1" dirty="0" err="1"/>
              <a:t>Prosedural</a:t>
            </a:r>
            <a:endParaRPr lang="id-ID" sz="3200" b="1" dirty="0"/>
          </a:p>
        </p:txBody>
      </p:sp>
      <p:sp>
        <p:nvSpPr>
          <p:cNvPr id="7" name="Down Arrow 3"/>
          <p:cNvSpPr/>
          <p:nvPr/>
        </p:nvSpPr>
        <p:spPr>
          <a:xfrm>
            <a:off x="4179091" y="4529130"/>
            <a:ext cx="571504" cy="642942"/>
          </a:xfrm>
          <a:prstGeom prst="downArrow">
            <a:avLst/>
          </a:prstGeom>
          <a:ln>
            <a:solidFill>
              <a:srgbClr val="00B0F0"/>
            </a:solidFill>
          </a:ln>
        </p:spPr>
        <p:style>
          <a:lnRef idx="2">
            <a:schemeClr val="accent6"/>
          </a:lnRef>
          <a:fillRef idx="1">
            <a:schemeClr val="lt1"/>
          </a:fillRef>
          <a:effectRef idx="0">
            <a:schemeClr val="accent6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endParaRPr lang="id-ID"/>
          </a:p>
        </p:txBody>
      </p:sp>
      <p:sp>
        <p:nvSpPr>
          <p:cNvPr id="8" name="Oval 7"/>
          <p:cNvSpPr/>
          <p:nvPr/>
        </p:nvSpPr>
        <p:spPr>
          <a:xfrm>
            <a:off x="2786050" y="5345693"/>
            <a:ext cx="3357586" cy="1000132"/>
          </a:xfrm>
          <a:prstGeom prst="ellipse">
            <a:avLst/>
          </a:prstGeom>
          <a:ln w="28575">
            <a:solidFill>
              <a:srgbClr val="00B0F0"/>
            </a:solidFill>
          </a:ln>
        </p:spPr>
        <p:style>
          <a:lnRef idx="2">
            <a:schemeClr val="accent6"/>
          </a:lnRef>
          <a:fillRef idx="1">
            <a:schemeClr val="lt1"/>
          </a:fillRef>
          <a:effectRef idx="0">
            <a:schemeClr val="accent6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r>
              <a:rPr lang="id-ID" sz="2800" b="1" dirty="0">
                <a:solidFill>
                  <a:schemeClr val="tx1"/>
                </a:solidFill>
                <a:latin typeface="Comic Sans MS" pitchFamily="66" charset="0"/>
              </a:rPr>
              <a:t>ABUSE</a:t>
            </a:r>
          </a:p>
        </p:txBody>
      </p:sp>
    </p:spTree>
    <p:extLst>
      <p:ext uri="{BB962C8B-B14F-4D97-AF65-F5344CB8AC3E}">
        <p14:creationId xmlns:p14="http://schemas.microsoft.com/office/powerpoint/2010/main" val="3880642435"/>
      </p:ext>
    </p:extLst>
  </p:cSld>
  <p:clrMapOvr>
    <a:masterClrMapping/>
  </p:clrMapOvr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Picture 2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9990"/>
            <a:ext cx="9144000" cy="6848010"/>
          </a:xfrm>
          <a:prstGeom prst="rect">
            <a:avLst/>
          </a:prstGeom>
        </p:spPr>
      </p:pic>
      <p:sp>
        <p:nvSpPr>
          <p:cNvPr id="2" name="TextBox 1"/>
          <p:cNvSpPr txBox="1"/>
          <p:nvPr/>
        </p:nvSpPr>
        <p:spPr>
          <a:xfrm>
            <a:off x="733245" y="6519446"/>
            <a:ext cx="7798280" cy="338554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id-ID" sz="1600" b="1" dirty="0">
                <a:solidFill>
                  <a:schemeClr val="bg1"/>
                </a:solidFill>
              </a:rPr>
              <a:t>DEPUTI BIDANG PERLINDUNGAN</a:t>
            </a:r>
            <a:endParaRPr lang="id-ID" sz="1400" b="1" dirty="0">
              <a:solidFill>
                <a:schemeClr val="bg1"/>
              </a:solidFill>
            </a:endParaRPr>
          </a:p>
        </p:txBody>
      </p:sp>
      <p:sp>
        <p:nvSpPr>
          <p:cNvPr id="4" name="Title 3"/>
          <p:cNvSpPr txBox="1">
            <a:spLocks/>
          </p:cNvSpPr>
          <p:nvPr/>
        </p:nvSpPr>
        <p:spPr>
          <a:xfrm>
            <a:off x="4451230" y="272530"/>
            <a:ext cx="2441276" cy="460715"/>
          </a:xfrm>
          <a:prstGeom prst="rect">
            <a:avLst/>
          </a:prstGeom>
        </p:spPr>
        <p:txBody>
          <a:bodyPr vert="horz" lIns="91440" tIns="45720" rIns="91440" bIns="45720" rtlCol="0" anchor="ctr">
            <a:noAutofit/>
            <a:scene3d>
              <a:camera prst="orthographicFront">
                <a:rot lat="0" lon="0" rev="0"/>
              </a:camera>
              <a:lightRig rig="glow" dir="t">
                <a:rot lat="0" lon="0" rev="3600000"/>
              </a:lightRig>
            </a:scene3d>
            <a:sp3d prstMaterial="softEdge">
              <a:bevelT w="29210" h="16510"/>
              <a:contourClr>
                <a:schemeClr val="accent4">
                  <a:alpha val="95000"/>
                </a:schemeClr>
              </a:contourClr>
            </a:sp3d>
          </a:bodyPr>
          <a:lstStyle>
            <a:lvl1pPr algn="l" defTabSz="914400" rtl="0" eaLnBrk="1" latinLnBrk="0" hangingPunct="1">
              <a:lnSpc>
                <a:spcPct val="90000"/>
              </a:lnSpc>
              <a:spcBef>
                <a:spcPct val="0"/>
              </a:spcBef>
              <a:buNone/>
              <a:defRPr sz="4400" kern="1200">
                <a:solidFill>
                  <a:schemeClr val="tx1"/>
                </a:solidFill>
                <a:latin typeface="+mj-lt"/>
                <a:ea typeface="+mj-ea"/>
                <a:cs typeface="+mj-cs"/>
              </a:defRPr>
            </a:lvl1pPr>
          </a:lstStyle>
          <a:p>
            <a:pPr algn="ctr">
              <a:spcBef>
                <a:spcPts val="0"/>
              </a:spcBef>
            </a:pPr>
            <a:r>
              <a:rPr lang="en-US" sz="2400" b="1" dirty="0">
                <a:ln>
                  <a:prstDash val="solid"/>
                </a:ln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PENCEGAHAN TKI NON PROSEDURAL</a:t>
            </a:r>
          </a:p>
        </p:txBody>
      </p:sp>
      <p:sp>
        <p:nvSpPr>
          <p:cNvPr id="5" name="Rounded Rectangle 3"/>
          <p:cNvSpPr/>
          <p:nvPr/>
        </p:nvSpPr>
        <p:spPr>
          <a:xfrm>
            <a:off x="263792" y="3269418"/>
            <a:ext cx="3682935" cy="1143008"/>
          </a:xfrm>
          <a:prstGeom prst="roundRect">
            <a:avLst/>
          </a:prstGeom>
        </p:spPr>
        <p:style>
          <a:lnRef idx="2">
            <a:schemeClr val="accent6"/>
          </a:lnRef>
          <a:fillRef idx="1">
            <a:schemeClr val="lt1"/>
          </a:fillRef>
          <a:effectRef idx="0">
            <a:schemeClr val="accent6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r>
              <a:rPr lang="id-ID" sz="3600" b="1" dirty="0">
                <a:solidFill>
                  <a:schemeClr val="tx1"/>
                </a:solidFill>
              </a:rPr>
              <a:t>Praktik TKI</a:t>
            </a:r>
          </a:p>
          <a:p>
            <a:pPr algn="ctr"/>
            <a:r>
              <a:rPr lang="en-US" sz="3600" b="1" dirty="0">
                <a:solidFill>
                  <a:schemeClr val="tx1"/>
                </a:solidFill>
              </a:rPr>
              <a:t>Non</a:t>
            </a:r>
            <a:r>
              <a:rPr lang="id-ID" sz="3600" b="1" dirty="0">
                <a:solidFill>
                  <a:schemeClr val="tx1"/>
                </a:solidFill>
              </a:rPr>
              <a:t> </a:t>
            </a:r>
            <a:r>
              <a:rPr lang="en-US" sz="3600" b="1" dirty="0" err="1">
                <a:solidFill>
                  <a:schemeClr val="tx1"/>
                </a:solidFill>
              </a:rPr>
              <a:t>Prosedural</a:t>
            </a:r>
            <a:r>
              <a:rPr lang="en-US" sz="3600" b="1" dirty="0">
                <a:solidFill>
                  <a:schemeClr val="tx1"/>
                </a:solidFill>
              </a:rPr>
              <a:t> </a:t>
            </a:r>
            <a:endParaRPr lang="id-ID" sz="3600" b="1" dirty="0">
              <a:solidFill>
                <a:schemeClr val="tx1"/>
              </a:solidFill>
            </a:endParaRPr>
          </a:p>
        </p:txBody>
      </p:sp>
      <p:sp>
        <p:nvSpPr>
          <p:cNvPr id="6" name="Down Arrow 5"/>
          <p:cNvSpPr/>
          <p:nvPr/>
        </p:nvSpPr>
        <p:spPr>
          <a:xfrm rot="13720196">
            <a:off x="4249132" y="2223122"/>
            <a:ext cx="696405" cy="1302786"/>
          </a:xfrm>
          <a:prstGeom prst="downArrow">
            <a:avLst/>
          </a:prstGeom>
        </p:spPr>
        <p:style>
          <a:lnRef idx="2">
            <a:schemeClr val="accent6"/>
          </a:lnRef>
          <a:fillRef idx="1">
            <a:schemeClr val="lt1"/>
          </a:fillRef>
          <a:effectRef idx="0">
            <a:schemeClr val="accent6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endParaRPr lang="id-ID"/>
          </a:p>
        </p:txBody>
      </p:sp>
      <p:sp>
        <p:nvSpPr>
          <p:cNvPr id="7" name="Down Arrow 6"/>
          <p:cNvSpPr/>
          <p:nvPr/>
        </p:nvSpPr>
        <p:spPr>
          <a:xfrm rot="17887388">
            <a:off x="4275021" y="4045587"/>
            <a:ext cx="696405" cy="1302786"/>
          </a:xfrm>
          <a:prstGeom prst="downArrow">
            <a:avLst/>
          </a:prstGeom>
        </p:spPr>
        <p:style>
          <a:lnRef idx="2">
            <a:schemeClr val="accent6"/>
          </a:lnRef>
          <a:fillRef idx="1">
            <a:schemeClr val="lt1"/>
          </a:fillRef>
          <a:effectRef idx="0">
            <a:schemeClr val="accent6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endParaRPr lang="id-ID"/>
          </a:p>
        </p:txBody>
      </p:sp>
      <p:sp>
        <p:nvSpPr>
          <p:cNvPr id="8" name="Oval 7"/>
          <p:cNvSpPr/>
          <p:nvPr/>
        </p:nvSpPr>
        <p:spPr>
          <a:xfrm>
            <a:off x="5324169" y="1470342"/>
            <a:ext cx="2601182" cy="1379418"/>
          </a:xfrm>
          <a:prstGeom prst="ellipse">
            <a:avLst/>
          </a:prstGeom>
        </p:spPr>
        <p:style>
          <a:lnRef idx="2">
            <a:schemeClr val="accent6"/>
          </a:lnRef>
          <a:fillRef idx="1">
            <a:schemeClr val="lt1"/>
          </a:fillRef>
          <a:effectRef idx="0">
            <a:schemeClr val="accent6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r>
              <a:rPr lang="id-ID" sz="2800" b="1" dirty="0">
                <a:solidFill>
                  <a:schemeClr val="tx1"/>
                </a:solidFill>
              </a:rPr>
              <a:t>Migrasi Tradisional</a:t>
            </a:r>
          </a:p>
        </p:txBody>
      </p:sp>
      <p:sp>
        <p:nvSpPr>
          <p:cNvPr id="9" name="Oval 8"/>
          <p:cNvSpPr/>
          <p:nvPr/>
        </p:nvSpPr>
        <p:spPr>
          <a:xfrm>
            <a:off x="5316429" y="4149159"/>
            <a:ext cx="3666226" cy="2000264"/>
          </a:xfrm>
          <a:prstGeom prst="ellipse">
            <a:avLst/>
          </a:prstGeom>
        </p:spPr>
        <p:style>
          <a:lnRef idx="2">
            <a:schemeClr val="accent6"/>
          </a:lnRef>
          <a:fillRef idx="1">
            <a:schemeClr val="lt1"/>
          </a:fillRef>
          <a:effectRef idx="0">
            <a:schemeClr val="accent6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r>
              <a:rPr lang="id-ID" sz="2800" b="1" dirty="0">
                <a:solidFill>
                  <a:schemeClr val="tx1"/>
                </a:solidFill>
              </a:rPr>
              <a:t>Calo/</a:t>
            </a:r>
            <a:r>
              <a:rPr lang="en-US" sz="2800" b="1" dirty="0">
                <a:solidFill>
                  <a:schemeClr val="tx1"/>
                </a:solidFill>
              </a:rPr>
              <a:t>P</a:t>
            </a:r>
            <a:r>
              <a:rPr lang="id-ID" sz="2800" b="1" dirty="0">
                <a:solidFill>
                  <a:schemeClr val="tx1"/>
                </a:solidFill>
              </a:rPr>
              <a:t>elaku T</a:t>
            </a:r>
            <a:r>
              <a:rPr lang="en-US" sz="2800" b="1" dirty="0" err="1">
                <a:solidFill>
                  <a:schemeClr val="tx1"/>
                </a:solidFill>
              </a:rPr>
              <a:t>indak</a:t>
            </a:r>
            <a:r>
              <a:rPr lang="en-US" sz="2800" b="1" dirty="0">
                <a:solidFill>
                  <a:schemeClr val="tx1"/>
                </a:solidFill>
              </a:rPr>
              <a:t> </a:t>
            </a:r>
            <a:r>
              <a:rPr lang="id-ID" sz="2800" b="1" dirty="0">
                <a:solidFill>
                  <a:schemeClr val="tx1"/>
                </a:solidFill>
              </a:rPr>
              <a:t>P</a:t>
            </a:r>
            <a:r>
              <a:rPr lang="en-US" sz="2800" b="1" dirty="0" err="1">
                <a:solidFill>
                  <a:schemeClr val="tx1"/>
                </a:solidFill>
              </a:rPr>
              <a:t>idana</a:t>
            </a:r>
            <a:r>
              <a:rPr lang="en-US" sz="2800" b="1" dirty="0">
                <a:solidFill>
                  <a:schemeClr val="tx1"/>
                </a:solidFill>
              </a:rPr>
              <a:t> </a:t>
            </a:r>
            <a:r>
              <a:rPr lang="id-ID" sz="2800" b="1" dirty="0">
                <a:solidFill>
                  <a:schemeClr val="tx1"/>
                </a:solidFill>
              </a:rPr>
              <a:t>P</a:t>
            </a:r>
            <a:r>
              <a:rPr lang="en-US" sz="2800" b="1" dirty="0" err="1">
                <a:solidFill>
                  <a:schemeClr val="tx1"/>
                </a:solidFill>
              </a:rPr>
              <a:t>erdagangan</a:t>
            </a:r>
            <a:r>
              <a:rPr lang="en-US" sz="2800" b="1" dirty="0">
                <a:solidFill>
                  <a:schemeClr val="tx1"/>
                </a:solidFill>
              </a:rPr>
              <a:t> </a:t>
            </a:r>
            <a:r>
              <a:rPr lang="id-ID" sz="2800" b="1" dirty="0">
                <a:solidFill>
                  <a:schemeClr val="tx1"/>
                </a:solidFill>
              </a:rPr>
              <a:t>O</a:t>
            </a:r>
            <a:r>
              <a:rPr lang="en-US" sz="2800" b="1" dirty="0">
                <a:solidFill>
                  <a:schemeClr val="tx1"/>
                </a:solidFill>
              </a:rPr>
              <a:t>rang (TPPO)</a:t>
            </a:r>
            <a:r>
              <a:rPr lang="id-ID" sz="2800" b="1" dirty="0">
                <a:solidFill>
                  <a:schemeClr val="tx1"/>
                </a:solidFill>
              </a:rPr>
              <a:t> </a:t>
            </a:r>
          </a:p>
        </p:txBody>
      </p:sp>
    </p:spTree>
    <p:extLst>
      <p:ext uri="{BB962C8B-B14F-4D97-AF65-F5344CB8AC3E}">
        <p14:creationId xmlns:p14="http://schemas.microsoft.com/office/powerpoint/2010/main" val="2110479551"/>
      </p:ext>
    </p:extLst>
  </p:cSld>
  <p:clrMapOvr>
    <a:masterClrMapping/>
  </p:clrMapOvr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Picture 2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9990"/>
            <a:ext cx="9144000" cy="6848010"/>
          </a:xfrm>
          <a:prstGeom prst="rect">
            <a:avLst/>
          </a:prstGeom>
        </p:spPr>
      </p:pic>
      <p:sp>
        <p:nvSpPr>
          <p:cNvPr id="2" name="TextBox 1"/>
          <p:cNvSpPr txBox="1"/>
          <p:nvPr/>
        </p:nvSpPr>
        <p:spPr>
          <a:xfrm>
            <a:off x="733245" y="6519446"/>
            <a:ext cx="7798280" cy="338554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id-ID" sz="1600" b="1" dirty="0">
                <a:solidFill>
                  <a:schemeClr val="bg1"/>
                </a:solidFill>
              </a:rPr>
              <a:t>DEPUTI BIDANG PERLINDUNGAN</a:t>
            </a:r>
            <a:endParaRPr lang="id-ID" sz="1400" b="1" dirty="0">
              <a:solidFill>
                <a:schemeClr val="bg1"/>
              </a:solidFill>
            </a:endParaRPr>
          </a:p>
        </p:txBody>
      </p:sp>
      <p:sp>
        <p:nvSpPr>
          <p:cNvPr id="4" name="Title 3"/>
          <p:cNvSpPr txBox="1">
            <a:spLocks/>
          </p:cNvSpPr>
          <p:nvPr/>
        </p:nvSpPr>
        <p:spPr>
          <a:xfrm>
            <a:off x="4451230" y="272530"/>
            <a:ext cx="2441276" cy="460715"/>
          </a:xfrm>
          <a:prstGeom prst="rect">
            <a:avLst/>
          </a:prstGeom>
        </p:spPr>
        <p:txBody>
          <a:bodyPr vert="horz" lIns="91440" tIns="45720" rIns="91440" bIns="45720" rtlCol="0" anchor="ctr">
            <a:noAutofit/>
            <a:scene3d>
              <a:camera prst="orthographicFront">
                <a:rot lat="0" lon="0" rev="0"/>
              </a:camera>
              <a:lightRig rig="glow" dir="t">
                <a:rot lat="0" lon="0" rev="3600000"/>
              </a:lightRig>
            </a:scene3d>
            <a:sp3d prstMaterial="softEdge">
              <a:bevelT w="29210" h="16510"/>
              <a:contourClr>
                <a:schemeClr val="accent4">
                  <a:alpha val="95000"/>
                </a:schemeClr>
              </a:contourClr>
            </a:sp3d>
          </a:bodyPr>
          <a:lstStyle>
            <a:lvl1pPr algn="l" defTabSz="914400" rtl="0" eaLnBrk="1" latinLnBrk="0" hangingPunct="1">
              <a:lnSpc>
                <a:spcPct val="90000"/>
              </a:lnSpc>
              <a:spcBef>
                <a:spcPct val="0"/>
              </a:spcBef>
              <a:buNone/>
              <a:defRPr sz="4400" kern="1200">
                <a:solidFill>
                  <a:schemeClr val="tx1"/>
                </a:solidFill>
                <a:latin typeface="+mj-lt"/>
                <a:ea typeface="+mj-ea"/>
                <a:cs typeface="+mj-cs"/>
              </a:defRPr>
            </a:lvl1pPr>
          </a:lstStyle>
          <a:p>
            <a:pPr algn="ctr">
              <a:spcBef>
                <a:spcPts val="0"/>
              </a:spcBef>
            </a:pPr>
            <a:r>
              <a:rPr lang="en-US" sz="2400" b="1" dirty="0">
                <a:ln>
                  <a:prstDash val="solid"/>
                </a:ln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PENCEGAHAN TKI NON PROSEDURAL</a:t>
            </a:r>
          </a:p>
        </p:txBody>
      </p:sp>
      <p:sp>
        <p:nvSpPr>
          <p:cNvPr id="6" name="TextBox 5"/>
          <p:cNvSpPr txBox="1"/>
          <p:nvPr/>
        </p:nvSpPr>
        <p:spPr>
          <a:xfrm>
            <a:off x="959097" y="1137845"/>
            <a:ext cx="7572428" cy="58477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3200" b="1" dirty="0"/>
              <a:t>RESIKO MENJADI TKI NON PROSEDURAL</a:t>
            </a:r>
          </a:p>
        </p:txBody>
      </p:sp>
      <p:sp>
        <p:nvSpPr>
          <p:cNvPr id="7" name="Rectangle 6"/>
          <p:cNvSpPr/>
          <p:nvPr/>
        </p:nvSpPr>
        <p:spPr>
          <a:xfrm>
            <a:off x="431799" y="2026904"/>
            <a:ext cx="8509001" cy="3954929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marL="271463" indent="-271463" algn="just">
              <a:buFont typeface="Arial"/>
              <a:buChar char="•"/>
            </a:pPr>
            <a:r>
              <a:rPr lang="sv-SE" sz="3200" dirty="0"/>
              <a:t>Potensi korban Penipuan</a:t>
            </a:r>
            <a:endParaRPr lang="id-ID" sz="3200" dirty="0"/>
          </a:p>
          <a:p>
            <a:pPr marL="271463" lvl="0" indent="-271463" algn="just">
              <a:buFont typeface="Arial"/>
              <a:buChar char="•"/>
            </a:pPr>
            <a:r>
              <a:rPr lang="en-US" sz="3200" dirty="0" err="1">
                <a:ea typeface="Times New Roman" pitchFamily="18" charset="0"/>
                <a:cs typeface="Arial" pitchFamily="34" charset="0"/>
              </a:rPr>
              <a:t>Dibatasi</a:t>
            </a:r>
            <a:r>
              <a:rPr lang="en-US" sz="3200" dirty="0">
                <a:ea typeface="Times New Roman" pitchFamily="18" charset="0"/>
                <a:cs typeface="Arial" pitchFamily="34" charset="0"/>
              </a:rPr>
              <a:t> </a:t>
            </a:r>
            <a:r>
              <a:rPr lang="en-US" sz="3200" dirty="0" err="1">
                <a:ea typeface="Times New Roman" pitchFamily="18" charset="0"/>
                <a:cs typeface="Arial" pitchFamily="34" charset="0"/>
              </a:rPr>
              <a:t>hak</a:t>
            </a:r>
            <a:r>
              <a:rPr lang="en-US" sz="3200" dirty="0">
                <a:ea typeface="Times New Roman" pitchFamily="18" charset="0"/>
                <a:cs typeface="Arial" pitchFamily="34" charset="0"/>
              </a:rPr>
              <a:t> </a:t>
            </a:r>
            <a:r>
              <a:rPr lang="en-US" sz="3200" dirty="0" err="1">
                <a:ea typeface="Times New Roman" pitchFamily="18" charset="0"/>
                <a:cs typeface="Arial" pitchFamily="34" charset="0"/>
              </a:rPr>
              <a:t>dan</a:t>
            </a:r>
            <a:r>
              <a:rPr lang="en-US" sz="3200" dirty="0">
                <a:ea typeface="Times New Roman" pitchFamily="18" charset="0"/>
                <a:cs typeface="Arial" pitchFamily="34" charset="0"/>
              </a:rPr>
              <a:t> </a:t>
            </a:r>
            <a:r>
              <a:rPr lang="en-US" sz="3200" dirty="0" err="1">
                <a:ea typeface="Times New Roman" pitchFamily="18" charset="0"/>
                <a:cs typeface="Arial" pitchFamily="34" charset="0"/>
              </a:rPr>
              <a:t>kewajibannya</a:t>
            </a:r>
            <a:r>
              <a:rPr lang="en-US" sz="3200" dirty="0">
                <a:ea typeface="Times New Roman" pitchFamily="18" charset="0"/>
                <a:cs typeface="Arial" pitchFamily="34" charset="0"/>
              </a:rPr>
              <a:t> </a:t>
            </a:r>
            <a:r>
              <a:rPr lang="en-US" sz="3200" dirty="0" err="1">
                <a:ea typeface="Times New Roman" pitchFamily="18" charset="0"/>
                <a:cs typeface="Arial" pitchFamily="34" charset="0"/>
              </a:rPr>
              <a:t>oleh</a:t>
            </a:r>
            <a:r>
              <a:rPr lang="en-US" sz="3200" dirty="0">
                <a:ea typeface="Times New Roman" pitchFamily="18" charset="0"/>
                <a:cs typeface="Arial" pitchFamily="34" charset="0"/>
              </a:rPr>
              <a:t> </a:t>
            </a:r>
            <a:r>
              <a:rPr lang="en-US" sz="3200" dirty="0" err="1">
                <a:ea typeface="Times New Roman" pitchFamily="18" charset="0"/>
                <a:cs typeface="Arial" pitchFamily="34" charset="0"/>
              </a:rPr>
              <a:t>majikan</a:t>
            </a:r>
            <a:endParaRPr lang="id-ID" sz="3200" dirty="0"/>
          </a:p>
          <a:p>
            <a:pPr marL="271463" indent="-271463" algn="just">
              <a:buFont typeface="Arial"/>
              <a:buChar char="•"/>
            </a:pPr>
            <a:endParaRPr lang="sv-SE" sz="900" dirty="0"/>
          </a:p>
          <a:p>
            <a:pPr marL="271463" indent="-271463" algn="just">
              <a:buFont typeface="Arial"/>
              <a:buChar char="•"/>
            </a:pPr>
            <a:r>
              <a:rPr lang="sv-SE" sz="3200" dirty="0"/>
              <a:t>Tidak ada jaminan Asuransi</a:t>
            </a:r>
            <a:endParaRPr lang="id-ID" sz="3200" dirty="0"/>
          </a:p>
          <a:p>
            <a:pPr marL="271463" indent="-271463" algn="just">
              <a:buFont typeface="Arial"/>
              <a:buChar char="•"/>
            </a:pPr>
            <a:endParaRPr lang="sv-SE" sz="900" dirty="0"/>
          </a:p>
          <a:p>
            <a:pPr marL="271463" indent="-271463" algn="just">
              <a:buFont typeface="Arial"/>
              <a:buChar char="•"/>
            </a:pPr>
            <a:r>
              <a:rPr lang="sv-SE" sz="3200" dirty="0"/>
              <a:t>Tidak mendapat perlindungan secara maksimal dari Pemerintah</a:t>
            </a:r>
            <a:endParaRPr lang="id-ID" sz="3200" dirty="0"/>
          </a:p>
          <a:p>
            <a:pPr marL="271463" indent="-271463" algn="just">
              <a:buFont typeface="Arial"/>
              <a:buChar char="•"/>
            </a:pPr>
            <a:endParaRPr lang="sv-SE" sz="900" dirty="0"/>
          </a:p>
          <a:p>
            <a:pPr marL="271463" indent="-271463" algn="just">
              <a:buFont typeface="Arial"/>
              <a:buChar char="•"/>
            </a:pPr>
            <a:r>
              <a:rPr lang="sv-SE" sz="3200" dirty="0"/>
              <a:t>Ditangkap, dipenjara dan dideportasi oleh aparat keamanan negara setempat</a:t>
            </a:r>
            <a:endParaRPr lang="id-ID" sz="3200" dirty="0"/>
          </a:p>
        </p:txBody>
      </p:sp>
    </p:spTree>
    <p:extLst>
      <p:ext uri="{BB962C8B-B14F-4D97-AF65-F5344CB8AC3E}">
        <p14:creationId xmlns:p14="http://schemas.microsoft.com/office/powerpoint/2010/main" val="1958934097"/>
      </p:ext>
    </p:extLst>
  </p:cSld>
  <p:clrMapOvr>
    <a:masterClrMapping/>
  </p:clrMapOvr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Picture 2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9990"/>
            <a:ext cx="9144000" cy="6848010"/>
          </a:xfrm>
          <a:prstGeom prst="rect">
            <a:avLst/>
          </a:prstGeom>
        </p:spPr>
      </p:pic>
      <p:sp>
        <p:nvSpPr>
          <p:cNvPr id="2" name="TextBox 1"/>
          <p:cNvSpPr txBox="1"/>
          <p:nvPr/>
        </p:nvSpPr>
        <p:spPr>
          <a:xfrm>
            <a:off x="733245" y="6519446"/>
            <a:ext cx="7798280" cy="338554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id-ID" sz="1600" b="1" dirty="0">
                <a:solidFill>
                  <a:schemeClr val="bg1"/>
                </a:solidFill>
              </a:rPr>
              <a:t>DEPUTI BIDANG PERLINDUNGAN</a:t>
            </a:r>
            <a:endParaRPr lang="id-ID" sz="1400" b="1" dirty="0">
              <a:solidFill>
                <a:schemeClr val="bg1"/>
              </a:solidFill>
            </a:endParaRPr>
          </a:p>
        </p:txBody>
      </p:sp>
      <p:sp>
        <p:nvSpPr>
          <p:cNvPr id="4" name="Title 3"/>
          <p:cNvSpPr txBox="1">
            <a:spLocks/>
          </p:cNvSpPr>
          <p:nvPr/>
        </p:nvSpPr>
        <p:spPr>
          <a:xfrm>
            <a:off x="4451230" y="272530"/>
            <a:ext cx="2441276" cy="460715"/>
          </a:xfrm>
          <a:prstGeom prst="rect">
            <a:avLst/>
          </a:prstGeom>
        </p:spPr>
        <p:txBody>
          <a:bodyPr vert="horz" lIns="91440" tIns="45720" rIns="91440" bIns="45720" rtlCol="0" anchor="ctr">
            <a:noAutofit/>
            <a:scene3d>
              <a:camera prst="orthographicFront">
                <a:rot lat="0" lon="0" rev="0"/>
              </a:camera>
              <a:lightRig rig="glow" dir="t">
                <a:rot lat="0" lon="0" rev="3600000"/>
              </a:lightRig>
            </a:scene3d>
            <a:sp3d prstMaterial="softEdge">
              <a:bevelT w="29210" h="16510"/>
              <a:contourClr>
                <a:schemeClr val="accent4">
                  <a:alpha val="95000"/>
                </a:schemeClr>
              </a:contourClr>
            </a:sp3d>
          </a:bodyPr>
          <a:lstStyle>
            <a:lvl1pPr algn="l" defTabSz="914400" rtl="0" eaLnBrk="1" latinLnBrk="0" hangingPunct="1">
              <a:lnSpc>
                <a:spcPct val="90000"/>
              </a:lnSpc>
              <a:spcBef>
                <a:spcPct val="0"/>
              </a:spcBef>
              <a:buNone/>
              <a:defRPr sz="4400" kern="1200">
                <a:solidFill>
                  <a:schemeClr val="tx1"/>
                </a:solidFill>
                <a:latin typeface="+mj-lt"/>
                <a:ea typeface="+mj-ea"/>
                <a:cs typeface="+mj-cs"/>
              </a:defRPr>
            </a:lvl1pPr>
          </a:lstStyle>
          <a:p>
            <a:pPr algn="ctr">
              <a:spcBef>
                <a:spcPts val="0"/>
              </a:spcBef>
            </a:pPr>
            <a:r>
              <a:rPr lang="en-US" sz="2400" b="1" dirty="0">
                <a:ln>
                  <a:prstDash val="solid"/>
                </a:ln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PENCEGAHAN TKI NON PROSEDURAL</a:t>
            </a:r>
          </a:p>
        </p:txBody>
      </p:sp>
      <p:sp>
        <p:nvSpPr>
          <p:cNvPr id="5" name="Rounded Rectangle 28"/>
          <p:cNvSpPr/>
          <p:nvPr/>
        </p:nvSpPr>
        <p:spPr>
          <a:xfrm>
            <a:off x="1139468" y="4297740"/>
            <a:ext cx="1714512" cy="411196"/>
          </a:xfrm>
          <a:prstGeom prst="roundRect">
            <a:avLst/>
          </a:prstGeom>
        </p:spPr>
        <p:style>
          <a:lnRef idx="0">
            <a:schemeClr val="accent1"/>
          </a:lnRef>
          <a:fillRef idx="3">
            <a:schemeClr val="accent1"/>
          </a:fillRef>
          <a:effectRef idx="3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id-ID" dirty="0">
              <a:solidFill>
                <a:schemeClr val="bg1">
                  <a:lumMod val="95000"/>
                </a:schemeClr>
              </a:solidFill>
            </a:endParaRPr>
          </a:p>
        </p:txBody>
      </p:sp>
      <p:sp>
        <p:nvSpPr>
          <p:cNvPr id="6" name="Rounded Rectangle 14"/>
          <p:cNvSpPr/>
          <p:nvPr/>
        </p:nvSpPr>
        <p:spPr>
          <a:xfrm>
            <a:off x="1639018" y="3110604"/>
            <a:ext cx="6502744" cy="496443"/>
          </a:xfrm>
          <a:prstGeom prst="roundRect">
            <a:avLst/>
          </a:prstGeom>
        </p:spPr>
        <p:style>
          <a:lnRef idx="0">
            <a:schemeClr val="accent1"/>
          </a:lnRef>
          <a:fillRef idx="3">
            <a:schemeClr val="accent1"/>
          </a:fillRef>
          <a:effectRef idx="3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id-ID" dirty="0">
              <a:solidFill>
                <a:schemeClr val="bg1">
                  <a:lumMod val="95000"/>
                </a:schemeClr>
              </a:solidFill>
            </a:endParaRPr>
          </a:p>
        </p:txBody>
      </p:sp>
      <p:sp>
        <p:nvSpPr>
          <p:cNvPr id="7" name="Title 1"/>
          <p:cNvSpPr txBox="1">
            <a:spLocks/>
          </p:cNvSpPr>
          <p:nvPr/>
        </p:nvSpPr>
        <p:spPr>
          <a:xfrm>
            <a:off x="1513926" y="1335842"/>
            <a:ext cx="6537759" cy="500058"/>
          </a:xfrm>
          <a:prstGeom prst="rect">
            <a:avLst/>
          </a:prstGeom>
        </p:spPr>
        <p:txBody>
          <a:bodyPr>
            <a:noAutofit/>
          </a:bodyPr>
          <a:lstStyle>
            <a:lvl1pPr algn="l" defTabSz="914400" rtl="0" eaLnBrk="1" latinLnBrk="0" hangingPunct="1">
              <a:lnSpc>
                <a:spcPct val="90000"/>
              </a:lnSpc>
              <a:spcBef>
                <a:spcPct val="0"/>
              </a:spcBef>
              <a:buNone/>
              <a:defRPr sz="4400" kern="1200">
                <a:solidFill>
                  <a:schemeClr val="tx1"/>
                </a:solidFill>
                <a:latin typeface="+mj-lt"/>
                <a:ea typeface="+mj-ea"/>
                <a:cs typeface="+mj-cs"/>
              </a:defRPr>
            </a:lvl1pPr>
          </a:lstStyle>
          <a:p>
            <a:pPr algn="ctr"/>
            <a:r>
              <a:rPr lang="id-ID" sz="3200" b="1" dirty="0"/>
              <a:t>Skema Penanganan</a:t>
            </a:r>
            <a:r>
              <a:rPr lang="en-US" sz="3200" b="1" dirty="0"/>
              <a:t> TKI Non </a:t>
            </a:r>
            <a:r>
              <a:rPr lang="en-US" sz="3200" b="1" dirty="0" err="1"/>
              <a:t>Prosedural</a:t>
            </a:r>
            <a:r>
              <a:rPr lang="id-ID" sz="3200" b="1" dirty="0"/>
              <a:t> </a:t>
            </a:r>
          </a:p>
        </p:txBody>
      </p:sp>
      <p:sp>
        <p:nvSpPr>
          <p:cNvPr id="8" name="Rounded Rectangle 11"/>
          <p:cNvSpPr/>
          <p:nvPr/>
        </p:nvSpPr>
        <p:spPr>
          <a:xfrm>
            <a:off x="2351484" y="2110962"/>
            <a:ext cx="5000660" cy="571504"/>
          </a:xfrm>
          <a:prstGeom prst="roundRect">
            <a:avLst/>
          </a:prstGeom>
        </p:spPr>
        <p:style>
          <a:lnRef idx="0">
            <a:schemeClr val="accent1"/>
          </a:lnRef>
          <a:fillRef idx="3">
            <a:schemeClr val="accent1"/>
          </a:fillRef>
          <a:effectRef idx="3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id-ID" dirty="0">
              <a:solidFill>
                <a:schemeClr val="bg1">
                  <a:lumMod val="95000"/>
                </a:schemeClr>
              </a:solidFill>
            </a:endParaRPr>
          </a:p>
        </p:txBody>
      </p:sp>
      <p:sp>
        <p:nvSpPr>
          <p:cNvPr id="9" name="Rectangle 8"/>
          <p:cNvSpPr/>
          <p:nvPr/>
        </p:nvSpPr>
        <p:spPr>
          <a:xfrm>
            <a:off x="2212100" y="2192104"/>
            <a:ext cx="5000660" cy="369332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/>
            <a:r>
              <a:rPr lang="id-ID" b="1" dirty="0">
                <a:solidFill>
                  <a:schemeClr val="bg1">
                    <a:lumMod val="95000"/>
                  </a:schemeClr>
                </a:solidFill>
                <a:latin typeface="Calibri" pitchFamily="34" charset="0"/>
                <a:ea typeface="Adobe Myungjo Std M" pitchFamily="18" charset="-128"/>
              </a:rPr>
              <a:t>Penetapan Basis Data TKI </a:t>
            </a:r>
            <a:r>
              <a:rPr lang="en-US" b="1" dirty="0">
                <a:solidFill>
                  <a:schemeClr val="bg1">
                    <a:lumMod val="95000"/>
                  </a:schemeClr>
                </a:solidFill>
                <a:latin typeface="Calibri" pitchFamily="34" charset="0"/>
                <a:ea typeface="Adobe Myungjo Std M" pitchFamily="18" charset="-128"/>
              </a:rPr>
              <a:t>Non </a:t>
            </a:r>
            <a:r>
              <a:rPr lang="en-US" b="1" dirty="0" err="1">
                <a:solidFill>
                  <a:schemeClr val="bg1">
                    <a:lumMod val="95000"/>
                  </a:schemeClr>
                </a:solidFill>
                <a:latin typeface="Calibri" pitchFamily="34" charset="0"/>
                <a:ea typeface="Adobe Myungjo Std M" pitchFamily="18" charset="-128"/>
              </a:rPr>
              <a:t>Prosedural</a:t>
            </a:r>
            <a:r>
              <a:rPr lang="id-ID" b="1" dirty="0">
                <a:latin typeface="Calibri" pitchFamily="34" charset="0"/>
                <a:ea typeface="Adobe Myungjo Std M" pitchFamily="18" charset="-128"/>
              </a:rPr>
              <a:t> </a:t>
            </a:r>
          </a:p>
        </p:txBody>
      </p:sp>
      <p:sp>
        <p:nvSpPr>
          <p:cNvPr id="10" name="Rectangle 9"/>
          <p:cNvSpPr/>
          <p:nvPr/>
        </p:nvSpPr>
        <p:spPr>
          <a:xfrm>
            <a:off x="1401783" y="3124863"/>
            <a:ext cx="6929454" cy="369332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/>
            <a:r>
              <a:rPr lang="id-ID" b="1" dirty="0">
                <a:solidFill>
                  <a:schemeClr val="bg1">
                    <a:lumMod val="95000"/>
                  </a:schemeClr>
                </a:solidFill>
                <a:latin typeface="Calibri" pitchFamily="34" charset="0"/>
                <a:ea typeface="Adobe Myungjo Std M" pitchFamily="18" charset="-128"/>
              </a:rPr>
              <a:t>Rakor Penanganan TKI Non</a:t>
            </a:r>
            <a:r>
              <a:rPr lang="en-US" b="1" dirty="0">
                <a:solidFill>
                  <a:schemeClr val="bg1">
                    <a:lumMod val="95000"/>
                  </a:schemeClr>
                </a:solidFill>
                <a:latin typeface="Calibri" pitchFamily="34" charset="0"/>
                <a:ea typeface="Adobe Myungjo Std M" pitchFamily="18" charset="-128"/>
              </a:rPr>
              <a:t> P</a:t>
            </a:r>
            <a:r>
              <a:rPr lang="id-ID" b="1" dirty="0">
                <a:solidFill>
                  <a:schemeClr val="bg1">
                    <a:lumMod val="95000"/>
                  </a:schemeClr>
                </a:solidFill>
                <a:latin typeface="Calibri" pitchFamily="34" charset="0"/>
                <a:ea typeface="Adobe Myungjo Std M" pitchFamily="18" charset="-128"/>
              </a:rPr>
              <a:t>rosedural (Sinergi dan Rencana Aksi)</a:t>
            </a:r>
          </a:p>
        </p:txBody>
      </p:sp>
      <p:sp>
        <p:nvSpPr>
          <p:cNvPr id="11" name="Rounded Rectangle 16"/>
          <p:cNvSpPr/>
          <p:nvPr/>
        </p:nvSpPr>
        <p:spPr>
          <a:xfrm>
            <a:off x="3996988" y="4297740"/>
            <a:ext cx="1714512" cy="411196"/>
          </a:xfrm>
          <a:prstGeom prst="roundRect">
            <a:avLst/>
          </a:prstGeom>
        </p:spPr>
        <p:style>
          <a:lnRef idx="0">
            <a:schemeClr val="accent1"/>
          </a:lnRef>
          <a:fillRef idx="3">
            <a:schemeClr val="accent1"/>
          </a:fillRef>
          <a:effectRef idx="3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id-ID" dirty="0">
              <a:solidFill>
                <a:schemeClr val="bg1">
                  <a:lumMod val="95000"/>
                </a:schemeClr>
              </a:solidFill>
            </a:endParaRPr>
          </a:p>
        </p:txBody>
      </p:sp>
      <p:sp>
        <p:nvSpPr>
          <p:cNvPr id="12" name="Rounded Rectangle 17"/>
          <p:cNvSpPr/>
          <p:nvPr/>
        </p:nvSpPr>
        <p:spPr>
          <a:xfrm>
            <a:off x="6854508" y="4297740"/>
            <a:ext cx="1714512" cy="411196"/>
          </a:xfrm>
          <a:prstGeom prst="roundRect">
            <a:avLst/>
          </a:prstGeom>
        </p:spPr>
        <p:style>
          <a:lnRef idx="0">
            <a:schemeClr val="accent1"/>
          </a:lnRef>
          <a:fillRef idx="3">
            <a:schemeClr val="accent1"/>
          </a:fillRef>
          <a:effectRef idx="3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id-ID" dirty="0">
              <a:solidFill>
                <a:schemeClr val="bg1">
                  <a:lumMod val="95000"/>
                </a:schemeClr>
              </a:solidFill>
            </a:endParaRPr>
          </a:p>
        </p:txBody>
      </p:sp>
      <p:sp>
        <p:nvSpPr>
          <p:cNvPr id="13" name="Rectangle 12"/>
          <p:cNvSpPr/>
          <p:nvPr/>
        </p:nvSpPr>
        <p:spPr>
          <a:xfrm>
            <a:off x="1342875" y="4275458"/>
            <a:ext cx="1083951" cy="369332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pPr algn="ctr"/>
            <a:r>
              <a:rPr lang="id-ID" b="1" dirty="0">
                <a:solidFill>
                  <a:schemeClr val="bg1">
                    <a:lumMod val="95000"/>
                  </a:schemeClr>
                </a:solidFill>
                <a:latin typeface="Calibri" pitchFamily="34" charset="0"/>
                <a:ea typeface="Adobe Myungjo Std M" pitchFamily="18" charset="-128"/>
              </a:rPr>
              <a:t>Hulu/ DN</a:t>
            </a:r>
          </a:p>
        </p:txBody>
      </p:sp>
      <p:sp>
        <p:nvSpPr>
          <p:cNvPr id="14" name="Rectangle 13"/>
          <p:cNvSpPr/>
          <p:nvPr/>
        </p:nvSpPr>
        <p:spPr>
          <a:xfrm>
            <a:off x="4139864" y="4275458"/>
            <a:ext cx="1257011" cy="369332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pPr algn="ctr"/>
            <a:r>
              <a:rPr lang="id-ID" b="1" dirty="0">
                <a:solidFill>
                  <a:schemeClr val="bg1">
                    <a:lumMod val="95000"/>
                  </a:schemeClr>
                </a:solidFill>
                <a:latin typeface="Calibri" pitchFamily="34" charset="0"/>
                <a:ea typeface="Adobe Myungjo Std M" pitchFamily="18" charset="-128"/>
              </a:rPr>
              <a:t>Perbatasan</a:t>
            </a:r>
          </a:p>
        </p:txBody>
      </p:sp>
      <p:sp>
        <p:nvSpPr>
          <p:cNvPr id="15" name="Rectangle 14"/>
          <p:cNvSpPr/>
          <p:nvPr/>
        </p:nvSpPr>
        <p:spPr>
          <a:xfrm>
            <a:off x="7211698" y="4275458"/>
            <a:ext cx="930063" cy="369332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pPr algn="ctr"/>
            <a:r>
              <a:rPr lang="en-US" b="1" dirty="0" err="1">
                <a:solidFill>
                  <a:schemeClr val="bg1">
                    <a:lumMod val="95000"/>
                  </a:schemeClr>
                </a:solidFill>
                <a:latin typeface="Calibri" pitchFamily="34" charset="0"/>
                <a:ea typeface="Adobe Myungjo Std M" pitchFamily="18" charset="-128"/>
              </a:rPr>
              <a:t>Hilir</a:t>
            </a:r>
            <a:r>
              <a:rPr lang="en-US" b="1" dirty="0">
                <a:solidFill>
                  <a:schemeClr val="bg1">
                    <a:lumMod val="95000"/>
                  </a:schemeClr>
                </a:solidFill>
                <a:latin typeface="Calibri" pitchFamily="34" charset="0"/>
                <a:ea typeface="Adobe Myungjo Std M" pitchFamily="18" charset="-128"/>
              </a:rPr>
              <a:t>/LN</a:t>
            </a:r>
            <a:endParaRPr lang="id-ID" b="1" dirty="0">
              <a:solidFill>
                <a:schemeClr val="bg1">
                  <a:lumMod val="95000"/>
                </a:schemeClr>
              </a:solidFill>
              <a:latin typeface="Calibri" pitchFamily="34" charset="0"/>
              <a:ea typeface="Adobe Myungjo Std M" pitchFamily="18" charset="-128"/>
            </a:endParaRPr>
          </a:p>
        </p:txBody>
      </p:sp>
      <p:sp>
        <p:nvSpPr>
          <p:cNvPr id="16" name="Rounded Rectangle 21"/>
          <p:cNvSpPr/>
          <p:nvPr/>
        </p:nvSpPr>
        <p:spPr>
          <a:xfrm>
            <a:off x="925154" y="5115118"/>
            <a:ext cx="2071702" cy="1065452"/>
          </a:xfrm>
          <a:prstGeom prst="roundRect">
            <a:avLst/>
          </a:prstGeom>
        </p:spPr>
        <p:style>
          <a:lnRef idx="0">
            <a:schemeClr val="accent1"/>
          </a:lnRef>
          <a:fillRef idx="3">
            <a:schemeClr val="accent1"/>
          </a:fillRef>
          <a:effectRef idx="3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id-ID" dirty="0">
              <a:solidFill>
                <a:schemeClr val="bg1">
                  <a:lumMod val="95000"/>
                </a:schemeClr>
              </a:solidFill>
            </a:endParaRPr>
          </a:p>
        </p:txBody>
      </p:sp>
      <p:sp>
        <p:nvSpPr>
          <p:cNvPr id="17" name="Rounded Rectangle 22"/>
          <p:cNvSpPr/>
          <p:nvPr/>
        </p:nvSpPr>
        <p:spPr>
          <a:xfrm>
            <a:off x="3854112" y="5118341"/>
            <a:ext cx="2071702" cy="1077218"/>
          </a:xfrm>
          <a:prstGeom prst="roundRect">
            <a:avLst/>
          </a:prstGeom>
        </p:spPr>
        <p:style>
          <a:lnRef idx="0">
            <a:schemeClr val="accent1"/>
          </a:lnRef>
          <a:fillRef idx="3">
            <a:schemeClr val="accent1"/>
          </a:fillRef>
          <a:effectRef idx="3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id-ID" dirty="0">
              <a:solidFill>
                <a:schemeClr val="bg1">
                  <a:lumMod val="95000"/>
                </a:schemeClr>
              </a:solidFill>
            </a:endParaRPr>
          </a:p>
        </p:txBody>
      </p:sp>
      <p:sp>
        <p:nvSpPr>
          <p:cNvPr id="18" name="Rounded Rectangle 23"/>
          <p:cNvSpPr/>
          <p:nvPr/>
        </p:nvSpPr>
        <p:spPr>
          <a:xfrm>
            <a:off x="6854508" y="5125374"/>
            <a:ext cx="2000264" cy="1102895"/>
          </a:xfrm>
          <a:prstGeom prst="roundRect">
            <a:avLst/>
          </a:prstGeom>
        </p:spPr>
        <p:style>
          <a:lnRef idx="0">
            <a:schemeClr val="accent1"/>
          </a:lnRef>
          <a:fillRef idx="3">
            <a:schemeClr val="accent1"/>
          </a:fillRef>
          <a:effectRef idx="3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id-ID" dirty="0">
              <a:solidFill>
                <a:schemeClr val="bg1">
                  <a:lumMod val="95000"/>
                </a:schemeClr>
              </a:solidFill>
            </a:endParaRPr>
          </a:p>
        </p:txBody>
      </p:sp>
      <p:sp>
        <p:nvSpPr>
          <p:cNvPr id="19" name="Rectangle 18"/>
          <p:cNvSpPr/>
          <p:nvPr/>
        </p:nvSpPr>
        <p:spPr>
          <a:xfrm>
            <a:off x="1032311" y="5323314"/>
            <a:ext cx="1785950" cy="830997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/>
            <a:r>
              <a:rPr lang="id-ID" sz="1600" b="1" dirty="0">
                <a:solidFill>
                  <a:schemeClr val="bg1">
                    <a:lumMod val="95000"/>
                  </a:schemeClr>
                </a:solidFill>
                <a:latin typeface="Calibri" pitchFamily="34" charset="0"/>
                <a:ea typeface="Adobe Myungjo Std M" pitchFamily="18" charset="-128"/>
              </a:rPr>
              <a:t>Sosialisasi Pencegahan/ Pengetatan Seleksi</a:t>
            </a:r>
          </a:p>
        </p:txBody>
      </p:sp>
      <p:sp>
        <p:nvSpPr>
          <p:cNvPr id="20" name="Rectangle 19"/>
          <p:cNvSpPr/>
          <p:nvPr/>
        </p:nvSpPr>
        <p:spPr>
          <a:xfrm>
            <a:off x="3937816" y="5118341"/>
            <a:ext cx="1857388" cy="1077218"/>
          </a:xfrm>
          <a:prstGeom prst="rect">
            <a:avLst/>
          </a:prstGeom>
          <a:noFill/>
          <a:ln>
            <a:noFill/>
          </a:ln>
        </p:spPr>
        <p:style>
          <a:lnRef idx="0">
            <a:schemeClr val="accent1"/>
          </a:lnRef>
          <a:fillRef idx="3">
            <a:schemeClr val="accent1"/>
          </a:fillRef>
          <a:effectRef idx="3">
            <a:schemeClr val="accent1"/>
          </a:effectRef>
          <a:fontRef idx="minor">
            <a:schemeClr val="lt1"/>
          </a:fontRef>
        </p:style>
        <p:txBody>
          <a:bodyPr wrap="square">
            <a:spAutoFit/>
          </a:bodyPr>
          <a:lstStyle/>
          <a:p>
            <a:pPr algn="ctr"/>
            <a:r>
              <a:rPr lang="id-ID" sz="1600" b="1" dirty="0">
                <a:solidFill>
                  <a:schemeClr val="bg1">
                    <a:lumMod val="95000"/>
                  </a:schemeClr>
                </a:solidFill>
                <a:latin typeface="Calibri" pitchFamily="34" charset="0"/>
                <a:ea typeface="Adobe Myungjo Std M" pitchFamily="18" charset="-128"/>
              </a:rPr>
              <a:t>Sosialisasi Pencegahan/ Pengetatan Lintas Batas/ Penindakan</a:t>
            </a:r>
          </a:p>
        </p:txBody>
      </p:sp>
      <p:sp>
        <p:nvSpPr>
          <p:cNvPr id="21" name="Rectangle 20"/>
          <p:cNvSpPr/>
          <p:nvPr/>
        </p:nvSpPr>
        <p:spPr>
          <a:xfrm>
            <a:off x="6783070" y="5151052"/>
            <a:ext cx="2143140" cy="1077218"/>
          </a:xfrm>
          <a:prstGeom prst="rect">
            <a:avLst/>
          </a:prstGeom>
          <a:noFill/>
          <a:ln>
            <a:noFill/>
          </a:ln>
        </p:spPr>
        <p:style>
          <a:lnRef idx="0">
            <a:schemeClr val="accent1"/>
          </a:lnRef>
          <a:fillRef idx="3">
            <a:schemeClr val="accent1"/>
          </a:fillRef>
          <a:effectRef idx="3">
            <a:schemeClr val="accent1"/>
          </a:effectRef>
          <a:fontRef idx="minor">
            <a:schemeClr val="lt1"/>
          </a:fontRef>
        </p:style>
        <p:txBody>
          <a:bodyPr wrap="square">
            <a:spAutoFit/>
          </a:bodyPr>
          <a:lstStyle/>
          <a:p>
            <a:pPr algn="ctr"/>
            <a:r>
              <a:rPr lang="id-ID" sz="1600" b="1" dirty="0">
                <a:solidFill>
                  <a:schemeClr val="bg1">
                    <a:lumMod val="95000"/>
                  </a:schemeClr>
                </a:solidFill>
                <a:latin typeface="Calibri" pitchFamily="34" charset="0"/>
                <a:ea typeface="Adobe Myungjo Std M" pitchFamily="18" charset="-128"/>
              </a:rPr>
              <a:t>Sosialisasi Kerjasama Penindakan Aktif dengan Negara</a:t>
            </a:r>
            <a:r>
              <a:rPr lang="en-US" sz="1600" b="1" dirty="0">
                <a:solidFill>
                  <a:schemeClr val="bg1">
                    <a:lumMod val="95000"/>
                  </a:schemeClr>
                </a:solidFill>
                <a:latin typeface="Calibri" pitchFamily="34" charset="0"/>
                <a:ea typeface="Adobe Myungjo Std M" pitchFamily="18" charset="-128"/>
              </a:rPr>
              <a:t> </a:t>
            </a:r>
            <a:r>
              <a:rPr lang="en-US" sz="1600" b="1" dirty="0" err="1">
                <a:solidFill>
                  <a:schemeClr val="bg1">
                    <a:lumMod val="95000"/>
                  </a:schemeClr>
                </a:solidFill>
                <a:latin typeface="Calibri" pitchFamily="34" charset="0"/>
                <a:ea typeface="Adobe Myungjo Std M" pitchFamily="18" charset="-128"/>
              </a:rPr>
              <a:t>Penempatan</a:t>
            </a:r>
            <a:endParaRPr lang="id-ID" sz="1600" b="1" dirty="0">
              <a:solidFill>
                <a:schemeClr val="bg1">
                  <a:lumMod val="95000"/>
                </a:schemeClr>
              </a:solidFill>
              <a:latin typeface="Calibri" pitchFamily="34" charset="0"/>
              <a:ea typeface="Adobe Myungjo Std M" pitchFamily="18" charset="-128"/>
            </a:endParaRPr>
          </a:p>
        </p:txBody>
      </p:sp>
      <p:cxnSp>
        <p:nvCxnSpPr>
          <p:cNvPr id="23" name="Straight Arrow Connector 22"/>
          <p:cNvCxnSpPr/>
          <p:nvPr/>
        </p:nvCxnSpPr>
        <p:spPr>
          <a:xfrm rot="5400000">
            <a:off x="4531979" y="3956677"/>
            <a:ext cx="643736" cy="794"/>
          </a:xfrm>
          <a:prstGeom prst="straightConnector1">
            <a:avLst/>
          </a:prstGeom>
          <a:ln w="38100">
            <a:tailEnd type="arrow"/>
          </a:ln>
        </p:spPr>
        <p:style>
          <a:lnRef idx="1">
            <a:schemeClr val="dk1"/>
          </a:lnRef>
          <a:fillRef idx="0">
            <a:schemeClr val="dk1"/>
          </a:fillRef>
          <a:effectRef idx="0">
            <a:schemeClr val="dk1"/>
          </a:effectRef>
          <a:fontRef idx="minor">
            <a:schemeClr val="tx1"/>
          </a:fontRef>
        </p:style>
      </p:cxnSp>
      <p:cxnSp>
        <p:nvCxnSpPr>
          <p:cNvPr id="24" name="Straight Arrow Connector 23"/>
          <p:cNvCxnSpPr/>
          <p:nvPr/>
        </p:nvCxnSpPr>
        <p:spPr>
          <a:xfrm flipH="1">
            <a:off x="1925286" y="3905255"/>
            <a:ext cx="5802107" cy="0"/>
          </a:xfrm>
          <a:prstGeom prst="straightConnector1">
            <a:avLst/>
          </a:prstGeom>
          <a:ln w="38100">
            <a:headEnd type="none" w="med" len="med"/>
            <a:tailEnd type="none" w="med" len="med"/>
          </a:ln>
        </p:spPr>
        <p:style>
          <a:lnRef idx="1">
            <a:schemeClr val="dk1"/>
          </a:lnRef>
          <a:fillRef idx="0">
            <a:schemeClr val="dk1"/>
          </a:fillRef>
          <a:effectRef idx="0">
            <a:schemeClr val="dk1"/>
          </a:effectRef>
          <a:fontRef idx="minor">
            <a:schemeClr val="tx1"/>
          </a:fontRef>
        </p:style>
      </p:cxnSp>
      <p:cxnSp>
        <p:nvCxnSpPr>
          <p:cNvPr id="26" name="Straight Arrow Connector 25"/>
          <p:cNvCxnSpPr/>
          <p:nvPr/>
        </p:nvCxnSpPr>
        <p:spPr>
          <a:xfrm rot="5400000">
            <a:off x="1711369" y="4951159"/>
            <a:ext cx="428628" cy="794"/>
          </a:xfrm>
          <a:prstGeom prst="straightConnector1">
            <a:avLst/>
          </a:prstGeom>
          <a:ln w="38100">
            <a:tailEnd type="arrow"/>
          </a:ln>
        </p:spPr>
        <p:style>
          <a:lnRef idx="1">
            <a:schemeClr val="dk1"/>
          </a:lnRef>
          <a:fillRef idx="0">
            <a:schemeClr val="dk1"/>
          </a:fillRef>
          <a:effectRef idx="0">
            <a:schemeClr val="dk1"/>
          </a:effectRef>
          <a:fontRef idx="minor">
            <a:schemeClr val="tx1"/>
          </a:fontRef>
        </p:style>
      </p:cxnSp>
      <p:cxnSp>
        <p:nvCxnSpPr>
          <p:cNvPr id="27" name="Straight Arrow Connector 26"/>
          <p:cNvCxnSpPr/>
          <p:nvPr/>
        </p:nvCxnSpPr>
        <p:spPr>
          <a:xfrm rot="5400000">
            <a:off x="4568889" y="4951159"/>
            <a:ext cx="428628" cy="794"/>
          </a:xfrm>
          <a:prstGeom prst="straightConnector1">
            <a:avLst/>
          </a:prstGeom>
          <a:ln w="38100">
            <a:tailEnd type="arrow"/>
          </a:ln>
        </p:spPr>
        <p:style>
          <a:lnRef idx="1">
            <a:schemeClr val="dk1"/>
          </a:lnRef>
          <a:fillRef idx="0">
            <a:schemeClr val="dk1"/>
          </a:fillRef>
          <a:effectRef idx="0">
            <a:schemeClr val="dk1"/>
          </a:effectRef>
          <a:fontRef idx="minor">
            <a:schemeClr val="tx1"/>
          </a:fontRef>
        </p:style>
      </p:cxnSp>
      <p:cxnSp>
        <p:nvCxnSpPr>
          <p:cNvPr id="28" name="Straight Arrow Connector 27"/>
          <p:cNvCxnSpPr/>
          <p:nvPr/>
        </p:nvCxnSpPr>
        <p:spPr>
          <a:xfrm rot="5400000">
            <a:off x="7569285" y="4951159"/>
            <a:ext cx="428628" cy="794"/>
          </a:xfrm>
          <a:prstGeom prst="straightConnector1">
            <a:avLst/>
          </a:prstGeom>
          <a:ln w="38100">
            <a:tailEnd type="arrow"/>
          </a:ln>
        </p:spPr>
        <p:style>
          <a:lnRef idx="1">
            <a:schemeClr val="dk1"/>
          </a:lnRef>
          <a:fillRef idx="0">
            <a:schemeClr val="dk1"/>
          </a:fillRef>
          <a:effectRef idx="0">
            <a:schemeClr val="dk1"/>
          </a:effectRef>
          <a:fontRef idx="minor">
            <a:schemeClr val="tx1"/>
          </a:fontRef>
        </p:style>
      </p:cxnSp>
      <p:cxnSp>
        <p:nvCxnSpPr>
          <p:cNvPr id="39" name="Straight Arrow Connector 38"/>
          <p:cNvCxnSpPr/>
          <p:nvPr/>
        </p:nvCxnSpPr>
        <p:spPr>
          <a:xfrm>
            <a:off x="1930692" y="3890302"/>
            <a:ext cx="0" cy="388640"/>
          </a:xfrm>
          <a:prstGeom prst="straightConnector1">
            <a:avLst/>
          </a:prstGeom>
          <a:ln w="38100">
            <a:tailEnd type="arrow"/>
          </a:ln>
        </p:spPr>
        <p:style>
          <a:lnRef idx="1">
            <a:schemeClr val="dk1"/>
          </a:lnRef>
          <a:fillRef idx="0">
            <a:schemeClr val="dk1"/>
          </a:fillRef>
          <a:effectRef idx="0">
            <a:schemeClr val="dk1"/>
          </a:effectRef>
          <a:fontRef idx="minor">
            <a:schemeClr val="tx1"/>
          </a:fontRef>
        </p:style>
      </p:cxnSp>
      <p:cxnSp>
        <p:nvCxnSpPr>
          <p:cNvPr id="41" name="Straight Arrow Connector 40"/>
          <p:cNvCxnSpPr/>
          <p:nvPr/>
        </p:nvCxnSpPr>
        <p:spPr>
          <a:xfrm>
            <a:off x="7727393" y="3890302"/>
            <a:ext cx="0" cy="388640"/>
          </a:xfrm>
          <a:prstGeom prst="straightConnector1">
            <a:avLst/>
          </a:prstGeom>
          <a:ln w="38100">
            <a:tailEnd type="arrow"/>
          </a:ln>
        </p:spPr>
        <p:style>
          <a:lnRef idx="1">
            <a:schemeClr val="dk1"/>
          </a:lnRef>
          <a:fillRef idx="0">
            <a:schemeClr val="dk1"/>
          </a:fillRef>
          <a:effectRef idx="0">
            <a:schemeClr val="dk1"/>
          </a:effectRef>
          <a:fontRef idx="minor">
            <a:schemeClr val="tx1"/>
          </a:fontRef>
        </p:style>
      </p:cxnSp>
      <p:cxnSp>
        <p:nvCxnSpPr>
          <p:cNvPr id="43" name="Straight Arrow Connector 42"/>
          <p:cNvCxnSpPr/>
          <p:nvPr/>
        </p:nvCxnSpPr>
        <p:spPr>
          <a:xfrm rot="5400000">
            <a:off x="4638739" y="2931321"/>
            <a:ext cx="428628" cy="794"/>
          </a:xfrm>
          <a:prstGeom prst="straightConnector1">
            <a:avLst/>
          </a:prstGeom>
          <a:ln w="38100">
            <a:tailEnd type="arrow"/>
          </a:ln>
        </p:spPr>
        <p:style>
          <a:lnRef idx="1">
            <a:schemeClr val="dk1"/>
          </a:lnRef>
          <a:fillRef idx="0">
            <a:schemeClr val="dk1"/>
          </a:fillRef>
          <a:effectRef idx="0">
            <a:schemeClr val="dk1"/>
          </a:effectRef>
          <a:fontRef idx="minor">
            <a:schemeClr val="tx1"/>
          </a:fontRef>
        </p:style>
      </p:cxnSp>
    </p:spTree>
    <p:extLst>
      <p:ext uri="{BB962C8B-B14F-4D97-AF65-F5344CB8AC3E}">
        <p14:creationId xmlns:p14="http://schemas.microsoft.com/office/powerpoint/2010/main" val="451082712"/>
      </p:ext>
    </p:extLst>
  </p:cSld>
  <p:clrMapOvr>
    <a:masterClrMapping/>
  </p:clrMapOvr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Picture 2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9990"/>
            <a:ext cx="9144000" cy="6848010"/>
          </a:xfrm>
          <a:prstGeom prst="rect">
            <a:avLst/>
          </a:prstGeom>
        </p:spPr>
      </p:pic>
      <p:sp>
        <p:nvSpPr>
          <p:cNvPr id="2" name="TextBox 1"/>
          <p:cNvSpPr txBox="1"/>
          <p:nvPr/>
        </p:nvSpPr>
        <p:spPr>
          <a:xfrm>
            <a:off x="733245" y="6519446"/>
            <a:ext cx="7798280" cy="338554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id-ID" sz="1600" b="1" dirty="0">
                <a:solidFill>
                  <a:schemeClr val="bg1"/>
                </a:solidFill>
              </a:rPr>
              <a:t>DEPUTI BIDANG PERLINDUNGAN</a:t>
            </a:r>
            <a:endParaRPr lang="id-ID" sz="1400" b="1" dirty="0">
              <a:solidFill>
                <a:schemeClr val="bg1"/>
              </a:solidFill>
            </a:endParaRPr>
          </a:p>
        </p:txBody>
      </p:sp>
      <p:sp>
        <p:nvSpPr>
          <p:cNvPr id="4" name="Title 3"/>
          <p:cNvSpPr txBox="1">
            <a:spLocks/>
          </p:cNvSpPr>
          <p:nvPr/>
        </p:nvSpPr>
        <p:spPr>
          <a:xfrm>
            <a:off x="4451230" y="272530"/>
            <a:ext cx="2441276" cy="460715"/>
          </a:xfrm>
          <a:prstGeom prst="rect">
            <a:avLst/>
          </a:prstGeom>
        </p:spPr>
        <p:txBody>
          <a:bodyPr vert="horz" lIns="91440" tIns="45720" rIns="91440" bIns="45720" rtlCol="0" anchor="ctr">
            <a:noAutofit/>
            <a:scene3d>
              <a:camera prst="orthographicFront">
                <a:rot lat="0" lon="0" rev="0"/>
              </a:camera>
              <a:lightRig rig="glow" dir="t">
                <a:rot lat="0" lon="0" rev="3600000"/>
              </a:lightRig>
            </a:scene3d>
            <a:sp3d prstMaterial="softEdge">
              <a:bevelT w="29210" h="16510"/>
              <a:contourClr>
                <a:schemeClr val="accent4">
                  <a:alpha val="95000"/>
                </a:schemeClr>
              </a:contourClr>
            </a:sp3d>
          </a:bodyPr>
          <a:lstStyle>
            <a:lvl1pPr algn="l" defTabSz="914400" rtl="0" eaLnBrk="1" latinLnBrk="0" hangingPunct="1">
              <a:lnSpc>
                <a:spcPct val="90000"/>
              </a:lnSpc>
              <a:spcBef>
                <a:spcPct val="0"/>
              </a:spcBef>
              <a:buNone/>
              <a:defRPr sz="4400" kern="1200">
                <a:solidFill>
                  <a:schemeClr val="tx1"/>
                </a:solidFill>
                <a:latin typeface="+mj-lt"/>
                <a:ea typeface="+mj-ea"/>
                <a:cs typeface="+mj-cs"/>
              </a:defRPr>
            </a:lvl1pPr>
          </a:lstStyle>
          <a:p>
            <a:pPr algn="ctr">
              <a:spcBef>
                <a:spcPts val="0"/>
              </a:spcBef>
            </a:pPr>
            <a:r>
              <a:rPr lang="en-US" sz="2400" b="1" dirty="0">
                <a:ln>
                  <a:prstDash val="solid"/>
                </a:ln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PENCEGAHAN TKI NON PROSEDURAL</a:t>
            </a:r>
          </a:p>
        </p:txBody>
      </p:sp>
      <p:sp>
        <p:nvSpPr>
          <p:cNvPr id="5" name="Rounded Rectangle 28"/>
          <p:cNvSpPr/>
          <p:nvPr/>
        </p:nvSpPr>
        <p:spPr>
          <a:xfrm>
            <a:off x="1139468" y="4297740"/>
            <a:ext cx="1714512" cy="411196"/>
          </a:xfrm>
          <a:prstGeom prst="roundRect">
            <a:avLst/>
          </a:prstGeom>
        </p:spPr>
        <p:style>
          <a:lnRef idx="0">
            <a:schemeClr val="accent1"/>
          </a:lnRef>
          <a:fillRef idx="3">
            <a:schemeClr val="accent1"/>
          </a:fillRef>
          <a:effectRef idx="3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id-ID" dirty="0">
              <a:solidFill>
                <a:schemeClr val="bg1">
                  <a:lumMod val="95000"/>
                </a:schemeClr>
              </a:solidFill>
            </a:endParaRPr>
          </a:p>
        </p:txBody>
      </p:sp>
      <p:sp>
        <p:nvSpPr>
          <p:cNvPr id="6" name="Rounded Rectangle 14"/>
          <p:cNvSpPr/>
          <p:nvPr/>
        </p:nvSpPr>
        <p:spPr>
          <a:xfrm>
            <a:off x="1639018" y="3110604"/>
            <a:ext cx="6502744" cy="496443"/>
          </a:xfrm>
          <a:prstGeom prst="roundRect">
            <a:avLst/>
          </a:prstGeom>
        </p:spPr>
        <p:style>
          <a:lnRef idx="0">
            <a:schemeClr val="accent1"/>
          </a:lnRef>
          <a:fillRef idx="3">
            <a:schemeClr val="accent1"/>
          </a:fillRef>
          <a:effectRef idx="3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id-ID" dirty="0">
              <a:solidFill>
                <a:schemeClr val="bg1">
                  <a:lumMod val="95000"/>
                </a:schemeClr>
              </a:solidFill>
            </a:endParaRPr>
          </a:p>
        </p:txBody>
      </p:sp>
      <p:sp>
        <p:nvSpPr>
          <p:cNvPr id="7" name="Title 1"/>
          <p:cNvSpPr txBox="1">
            <a:spLocks/>
          </p:cNvSpPr>
          <p:nvPr/>
        </p:nvSpPr>
        <p:spPr>
          <a:xfrm>
            <a:off x="1513926" y="1335842"/>
            <a:ext cx="6537759" cy="500058"/>
          </a:xfrm>
          <a:prstGeom prst="rect">
            <a:avLst/>
          </a:prstGeom>
        </p:spPr>
        <p:txBody>
          <a:bodyPr>
            <a:noAutofit/>
          </a:bodyPr>
          <a:lstStyle>
            <a:lvl1pPr algn="l" defTabSz="914400" rtl="0" eaLnBrk="1" latinLnBrk="0" hangingPunct="1">
              <a:lnSpc>
                <a:spcPct val="90000"/>
              </a:lnSpc>
              <a:spcBef>
                <a:spcPct val="0"/>
              </a:spcBef>
              <a:buNone/>
              <a:defRPr sz="4400" kern="1200">
                <a:solidFill>
                  <a:schemeClr val="tx1"/>
                </a:solidFill>
                <a:latin typeface="+mj-lt"/>
                <a:ea typeface="+mj-ea"/>
                <a:cs typeface="+mj-cs"/>
              </a:defRPr>
            </a:lvl1pPr>
          </a:lstStyle>
          <a:p>
            <a:pPr algn="ctr"/>
            <a:r>
              <a:rPr lang="id-ID" sz="3200" b="1" dirty="0"/>
              <a:t>Skema Penanganan</a:t>
            </a:r>
            <a:r>
              <a:rPr lang="en-US" sz="3200" b="1" dirty="0"/>
              <a:t> TKI Non </a:t>
            </a:r>
            <a:r>
              <a:rPr lang="en-US" sz="3200" b="1" dirty="0" err="1"/>
              <a:t>Prosedural</a:t>
            </a:r>
            <a:r>
              <a:rPr lang="id-ID" sz="3200" b="1" dirty="0"/>
              <a:t> </a:t>
            </a:r>
          </a:p>
        </p:txBody>
      </p:sp>
      <p:sp>
        <p:nvSpPr>
          <p:cNvPr id="8" name="Rounded Rectangle 11"/>
          <p:cNvSpPr/>
          <p:nvPr/>
        </p:nvSpPr>
        <p:spPr>
          <a:xfrm>
            <a:off x="2351484" y="2110962"/>
            <a:ext cx="5000660" cy="571504"/>
          </a:xfrm>
          <a:prstGeom prst="roundRect">
            <a:avLst/>
          </a:prstGeom>
        </p:spPr>
        <p:style>
          <a:lnRef idx="0">
            <a:schemeClr val="accent1"/>
          </a:lnRef>
          <a:fillRef idx="3">
            <a:schemeClr val="accent1"/>
          </a:fillRef>
          <a:effectRef idx="3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id-ID" dirty="0">
              <a:solidFill>
                <a:schemeClr val="bg1">
                  <a:lumMod val="95000"/>
                </a:schemeClr>
              </a:solidFill>
            </a:endParaRPr>
          </a:p>
        </p:txBody>
      </p:sp>
      <p:sp>
        <p:nvSpPr>
          <p:cNvPr id="9" name="Rectangle 8"/>
          <p:cNvSpPr/>
          <p:nvPr/>
        </p:nvSpPr>
        <p:spPr>
          <a:xfrm>
            <a:off x="2212100" y="2192104"/>
            <a:ext cx="5000660" cy="369332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/>
            <a:r>
              <a:rPr lang="id-ID" b="1" dirty="0">
                <a:solidFill>
                  <a:schemeClr val="bg1">
                    <a:lumMod val="95000"/>
                  </a:schemeClr>
                </a:solidFill>
                <a:latin typeface="Calibri" pitchFamily="34" charset="0"/>
                <a:ea typeface="Adobe Myungjo Std M" pitchFamily="18" charset="-128"/>
              </a:rPr>
              <a:t>Penetapan Basis Data TKI </a:t>
            </a:r>
            <a:r>
              <a:rPr lang="en-US" b="1" dirty="0">
                <a:solidFill>
                  <a:schemeClr val="bg1">
                    <a:lumMod val="95000"/>
                  </a:schemeClr>
                </a:solidFill>
                <a:latin typeface="Calibri" pitchFamily="34" charset="0"/>
                <a:ea typeface="Adobe Myungjo Std M" pitchFamily="18" charset="-128"/>
              </a:rPr>
              <a:t>Non </a:t>
            </a:r>
            <a:r>
              <a:rPr lang="en-US" b="1" dirty="0" err="1">
                <a:solidFill>
                  <a:schemeClr val="bg1">
                    <a:lumMod val="95000"/>
                  </a:schemeClr>
                </a:solidFill>
                <a:latin typeface="Calibri" pitchFamily="34" charset="0"/>
                <a:ea typeface="Adobe Myungjo Std M" pitchFamily="18" charset="-128"/>
              </a:rPr>
              <a:t>Prosedural</a:t>
            </a:r>
            <a:r>
              <a:rPr lang="id-ID" b="1" dirty="0">
                <a:latin typeface="Calibri" pitchFamily="34" charset="0"/>
                <a:ea typeface="Adobe Myungjo Std M" pitchFamily="18" charset="-128"/>
              </a:rPr>
              <a:t> </a:t>
            </a:r>
          </a:p>
        </p:txBody>
      </p:sp>
      <p:sp>
        <p:nvSpPr>
          <p:cNvPr id="10" name="Rectangle 9"/>
          <p:cNvSpPr/>
          <p:nvPr/>
        </p:nvSpPr>
        <p:spPr>
          <a:xfrm>
            <a:off x="1401783" y="3124863"/>
            <a:ext cx="6929454" cy="369332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/>
            <a:r>
              <a:rPr lang="id-ID" b="1" dirty="0">
                <a:solidFill>
                  <a:schemeClr val="bg1">
                    <a:lumMod val="95000"/>
                  </a:schemeClr>
                </a:solidFill>
                <a:latin typeface="Calibri" pitchFamily="34" charset="0"/>
                <a:ea typeface="Adobe Myungjo Std M" pitchFamily="18" charset="-128"/>
              </a:rPr>
              <a:t>Rakor Penanganan TKI Non</a:t>
            </a:r>
            <a:r>
              <a:rPr lang="en-US" b="1" dirty="0">
                <a:solidFill>
                  <a:schemeClr val="bg1">
                    <a:lumMod val="95000"/>
                  </a:schemeClr>
                </a:solidFill>
                <a:latin typeface="Calibri" pitchFamily="34" charset="0"/>
                <a:ea typeface="Adobe Myungjo Std M" pitchFamily="18" charset="-128"/>
              </a:rPr>
              <a:t> P</a:t>
            </a:r>
            <a:r>
              <a:rPr lang="id-ID" b="1" dirty="0">
                <a:solidFill>
                  <a:schemeClr val="bg1">
                    <a:lumMod val="95000"/>
                  </a:schemeClr>
                </a:solidFill>
                <a:latin typeface="Calibri" pitchFamily="34" charset="0"/>
                <a:ea typeface="Adobe Myungjo Std M" pitchFamily="18" charset="-128"/>
              </a:rPr>
              <a:t>rosedural (Sinergi dan Rencana Aksi)</a:t>
            </a:r>
          </a:p>
        </p:txBody>
      </p:sp>
      <p:sp>
        <p:nvSpPr>
          <p:cNvPr id="11" name="Rounded Rectangle 16"/>
          <p:cNvSpPr/>
          <p:nvPr/>
        </p:nvSpPr>
        <p:spPr>
          <a:xfrm>
            <a:off x="3996988" y="4297740"/>
            <a:ext cx="1714512" cy="411196"/>
          </a:xfrm>
          <a:prstGeom prst="roundRect">
            <a:avLst/>
          </a:prstGeom>
        </p:spPr>
        <p:style>
          <a:lnRef idx="0">
            <a:schemeClr val="accent1"/>
          </a:lnRef>
          <a:fillRef idx="3">
            <a:schemeClr val="accent1"/>
          </a:fillRef>
          <a:effectRef idx="3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id-ID" dirty="0">
              <a:solidFill>
                <a:schemeClr val="bg1">
                  <a:lumMod val="95000"/>
                </a:schemeClr>
              </a:solidFill>
            </a:endParaRPr>
          </a:p>
        </p:txBody>
      </p:sp>
      <p:sp>
        <p:nvSpPr>
          <p:cNvPr id="12" name="Rounded Rectangle 17"/>
          <p:cNvSpPr/>
          <p:nvPr/>
        </p:nvSpPr>
        <p:spPr>
          <a:xfrm>
            <a:off x="6854508" y="4297740"/>
            <a:ext cx="1714512" cy="411196"/>
          </a:xfrm>
          <a:prstGeom prst="roundRect">
            <a:avLst/>
          </a:prstGeom>
        </p:spPr>
        <p:style>
          <a:lnRef idx="0">
            <a:schemeClr val="accent1"/>
          </a:lnRef>
          <a:fillRef idx="3">
            <a:schemeClr val="accent1"/>
          </a:fillRef>
          <a:effectRef idx="3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id-ID" dirty="0">
              <a:solidFill>
                <a:schemeClr val="bg1">
                  <a:lumMod val="95000"/>
                </a:schemeClr>
              </a:solidFill>
            </a:endParaRPr>
          </a:p>
        </p:txBody>
      </p:sp>
      <p:sp>
        <p:nvSpPr>
          <p:cNvPr id="13" name="Rectangle 12"/>
          <p:cNvSpPr/>
          <p:nvPr/>
        </p:nvSpPr>
        <p:spPr>
          <a:xfrm>
            <a:off x="1342875" y="4275458"/>
            <a:ext cx="1083951" cy="369332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pPr algn="ctr"/>
            <a:r>
              <a:rPr lang="id-ID" b="1" dirty="0">
                <a:solidFill>
                  <a:schemeClr val="bg1">
                    <a:lumMod val="95000"/>
                  </a:schemeClr>
                </a:solidFill>
                <a:latin typeface="Calibri" pitchFamily="34" charset="0"/>
                <a:ea typeface="Adobe Myungjo Std M" pitchFamily="18" charset="-128"/>
              </a:rPr>
              <a:t>Hulu/ DN</a:t>
            </a:r>
          </a:p>
        </p:txBody>
      </p:sp>
      <p:sp>
        <p:nvSpPr>
          <p:cNvPr id="14" name="Rectangle 13"/>
          <p:cNvSpPr/>
          <p:nvPr/>
        </p:nvSpPr>
        <p:spPr>
          <a:xfrm>
            <a:off x="4139864" y="4275458"/>
            <a:ext cx="1257011" cy="369332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pPr algn="ctr"/>
            <a:r>
              <a:rPr lang="id-ID" b="1" dirty="0">
                <a:solidFill>
                  <a:schemeClr val="bg1">
                    <a:lumMod val="95000"/>
                  </a:schemeClr>
                </a:solidFill>
                <a:latin typeface="Calibri" pitchFamily="34" charset="0"/>
                <a:ea typeface="Adobe Myungjo Std M" pitchFamily="18" charset="-128"/>
              </a:rPr>
              <a:t>Perbatasan</a:t>
            </a:r>
          </a:p>
        </p:txBody>
      </p:sp>
      <p:sp>
        <p:nvSpPr>
          <p:cNvPr id="15" name="Rectangle 14"/>
          <p:cNvSpPr/>
          <p:nvPr/>
        </p:nvSpPr>
        <p:spPr>
          <a:xfrm>
            <a:off x="7211698" y="4275458"/>
            <a:ext cx="930063" cy="369332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pPr algn="ctr"/>
            <a:r>
              <a:rPr lang="en-US" b="1" dirty="0" err="1">
                <a:solidFill>
                  <a:schemeClr val="bg1">
                    <a:lumMod val="95000"/>
                  </a:schemeClr>
                </a:solidFill>
                <a:latin typeface="Calibri" pitchFamily="34" charset="0"/>
                <a:ea typeface="Adobe Myungjo Std M" pitchFamily="18" charset="-128"/>
              </a:rPr>
              <a:t>Hilir</a:t>
            </a:r>
            <a:r>
              <a:rPr lang="en-US" b="1" dirty="0">
                <a:solidFill>
                  <a:schemeClr val="bg1">
                    <a:lumMod val="95000"/>
                  </a:schemeClr>
                </a:solidFill>
                <a:latin typeface="Calibri" pitchFamily="34" charset="0"/>
                <a:ea typeface="Adobe Myungjo Std M" pitchFamily="18" charset="-128"/>
              </a:rPr>
              <a:t>/LN</a:t>
            </a:r>
            <a:endParaRPr lang="id-ID" b="1" dirty="0">
              <a:solidFill>
                <a:schemeClr val="bg1">
                  <a:lumMod val="95000"/>
                </a:schemeClr>
              </a:solidFill>
              <a:latin typeface="Calibri" pitchFamily="34" charset="0"/>
              <a:ea typeface="Adobe Myungjo Std M" pitchFamily="18" charset="-128"/>
            </a:endParaRPr>
          </a:p>
        </p:txBody>
      </p:sp>
      <p:sp>
        <p:nvSpPr>
          <p:cNvPr id="16" name="Rounded Rectangle 21"/>
          <p:cNvSpPr/>
          <p:nvPr/>
        </p:nvSpPr>
        <p:spPr>
          <a:xfrm>
            <a:off x="925154" y="5115118"/>
            <a:ext cx="2071702" cy="1065452"/>
          </a:xfrm>
          <a:prstGeom prst="roundRect">
            <a:avLst/>
          </a:prstGeom>
        </p:spPr>
        <p:style>
          <a:lnRef idx="0">
            <a:schemeClr val="accent1"/>
          </a:lnRef>
          <a:fillRef idx="3">
            <a:schemeClr val="accent1"/>
          </a:fillRef>
          <a:effectRef idx="3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id-ID" dirty="0">
              <a:solidFill>
                <a:schemeClr val="bg1">
                  <a:lumMod val="95000"/>
                </a:schemeClr>
              </a:solidFill>
            </a:endParaRPr>
          </a:p>
        </p:txBody>
      </p:sp>
      <p:sp>
        <p:nvSpPr>
          <p:cNvPr id="17" name="Rounded Rectangle 22"/>
          <p:cNvSpPr/>
          <p:nvPr/>
        </p:nvSpPr>
        <p:spPr>
          <a:xfrm>
            <a:off x="3854112" y="5118341"/>
            <a:ext cx="2071702" cy="1077218"/>
          </a:xfrm>
          <a:prstGeom prst="roundRect">
            <a:avLst/>
          </a:prstGeom>
        </p:spPr>
        <p:style>
          <a:lnRef idx="0">
            <a:schemeClr val="accent1"/>
          </a:lnRef>
          <a:fillRef idx="3">
            <a:schemeClr val="accent1"/>
          </a:fillRef>
          <a:effectRef idx="3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id-ID" dirty="0">
              <a:solidFill>
                <a:schemeClr val="bg1">
                  <a:lumMod val="95000"/>
                </a:schemeClr>
              </a:solidFill>
            </a:endParaRPr>
          </a:p>
        </p:txBody>
      </p:sp>
      <p:sp>
        <p:nvSpPr>
          <p:cNvPr id="18" name="Rounded Rectangle 23"/>
          <p:cNvSpPr/>
          <p:nvPr/>
        </p:nvSpPr>
        <p:spPr>
          <a:xfrm>
            <a:off x="6854508" y="5125374"/>
            <a:ext cx="2000264" cy="1102895"/>
          </a:xfrm>
          <a:prstGeom prst="roundRect">
            <a:avLst/>
          </a:prstGeom>
        </p:spPr>
        <p:style>
          <a:lnRef idx="0">
            <a:schemeClr val="accent1"/>
          </a:lnRef>
          <a:fillRef idx="3">
            <a:schemeClr val="accent1"/>
          </a:fillRef>
          <a:effectRef idx="3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id-ID" dirty="0">
              <a:solidFill>
                <a:schemeClr val="bg1">
                  <a:lumMod val="95000"/>
                </a:schemeClr>
              </a:solidFill>
            </a:endParaRPr>
          </a:p>
        </p:txBody>
      </p:sp>
      <p:sp>
        <p:nvSpPr>
          <p:cNvPr id="19" name="Rectangle 18"/>
          <p:cNvSpPr/>
          <p:nvPr/>
        </p:nvSpPr>
        <p:spPr>
          <a:xfrm>
            <a:off x="1032311" y="5323314"/>
            <a:ext cx="1785950" cy="830997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/>
            <a:r>
              <a:rPr lang="id-ID" sz="1600" b="1" dirty="0">
                <a:solidFill>
                  <a:schemeClr val="bg1">
                    <a:lumMod val="95000"/>
                  </a:schemeClr>
                </a:solidFill>
                <a:latin typeface="Calibri" pitchFamily="34" charset="0"/>
                <a:ea typeface="Adobe Myungjo Std M" pitchFamily="18" charset="-128"/>
              </a:rPr>
              <a:t>Sosialisasi Pencegahan/ Pengetatan Seleksi</a:t>
            </a:r>
          </a:p>
        </p:txBody>
      </p:sp>
      <p:sp>
        <p:nvSpPr>
          <p:cNvPr id="20" name="Rectangle 19"/>
          <p:cNvSpPr/>
          <p:nvPr/>
        </p:nvSpPr>
        <p:spPr>
          <a:xfrm>
            <a:off x="3937816" y="5118341"/>
            <a:ext cx="1857388" cy="1077218"/>
          </a:xfrm>
          <a:prstGeom prst="rect">
            <a:avLst/>
          </a:prstGeom>
          <a:noFill/>
          <a:ln>
            <a:noFill/>
          </a:ln>
        </p:spPr>
        <p:style>
          <a:lnRef idx="0">
            <a:schemeClr val="accent1"/>
          </a:lnRef>
          <a:fillRef idx="3">
            <a:schemeClr val="accent1"/>
          </a:fillRef>
          <a:effectRef idx="3">
            <a:schemeClr val="accent1"/>
          </a:effectRef>
          <a:fontRef idx="minor">
            <a:schemeClr val="lt1"/>
          </a:fontRef>
        </p:style>
        <p:txBody>
          <a:bodyPr wrap="square">
            <a:spAutoFit/>
          </a:bodyPr>
          <a:lstStyle/>
          <a:p>
            <a:pPr algn="ctr"/>
            <a:r>
              <a:rPr lang="id-ID" sz="1600" b="1" dirty="0">
                <a:solidFill>
                  <a:schemeClr val="bg1">
                    <a:lumMod val="95000"/>
                  </a:schemeClr>
                </a:solidFill>
                <a:latin typeface="Calibri" pitchFamily="34" charset="0"/>
                <a:ea typeface="Adobe Myungjo Std M" pitchFamily="18" charset="-128"/>
              </a:rPr>
              <a:t>Sosialisasi Pencegahan/ Pengetatan Lintas Batas/ Penindakan</a:t>
            </a:r>
          </a:p>
        </p:txBody>
      </p:sp>
      <p:sp>
        <p:nvSpPr>
          <p:cNvPr id="21" name="Rectangle 20"/>
          <p:cNvSpPr/>
          <p:nvPr/>
        </p:nvSpPr>
        <p:spPr>
          <a:xfrm>
            <a:off x="6783070" y="5151052"/>
            <a:ext cx="2143140" cy="1077218"/>
          </a:xfrm>
          <a:prstGeom prst="rect">
            <a:avLst/>
          </a:prstGeom>
          <a:noFill/>
          <a:ln>
            <a:noFill/>
          </a:ln>
        </p:spPr>
        <p:style>
          <a:lnRef idx="0">
            <a:schemeClr val="accent1"/>
          </a:lnRef>
          <a:fillRef idx="3">
            <a:schemeClr val="accent1"/>
          </a:fillRef>
          <a:effectRef idx="3">
            <a:schemeClr val="accent1"/>
          </a:effectRef>
          <a:fontRef idx="minor">
            <a:schemeClr val="lt1"/>
          </a:fontRef>
        </p:style>
        <p:txBody>
          <a:bodyPr wrap="square">
            <a:spAutoFit/>
          </a:bodyPr>
          <a:lstStyle/>
          <a:p>
            <a:pPr algn="ctr"/>
            <a:r>
              <a:rPr lang="id-ID" sz="1600" b="1" dirty="0">
                <a:solidFill>
                  <a:schemeClr val="bg1">
                    <a:lumMod val="95000"/>
                  </a:schemeClr>
                </a:solidFill>
                <a:latin typeface="Calibri" pitchFamily="34" charset="0"/>
                <a:ea typeface="Adobe Myungjo Std M" pitchFamily="18" charset="-128"/>
              </a:rPr>
              <a:t>Sosialisasi Kerjasama Penindakan Aktif dengan Negara</a:t>
            </a:r>
            <a:r>
              <a:rPr lang="en-US" sz="1600" b="1" dirty="0">
                <a:solidFill>
                  <a:schemeClr val="bg1">
                    <a:lumMod val="95000"/>
                  </a:schemeClr>
                </a:solidFill>
                <a:latin typeface="Calibri" pitchFamily="34" charset="0"/>
                <a:ea typeface="Adobe Myungjo Std M" pitchFamily="18" charset="-128"/>
              </a:rPr>
              <a:t> </a:t>
            </a:r>
            <a:r>
              <a:rPr lang="en-US" sz="1600" b="1" dirty="0" err="1">
                <a:solidFill>
                  <a:schemeClr val="bg1">
                    <a:lumMod val="95000"/>
                  </a:schemeClr>
                </a:solidFill>
                <a:latin typeface="Calibri" pitchFamily="34" charset="0"/>
                <a:ea typeface="Adobe Myungjo Std M" pitchFamily="18" charset="-128"/>
              </a:rPr>
              <a:t>Penempatan</a:t>
            </a:r>
            <a:endParaRPr lang="id-ID" sz="1600" b="1" dirty="0">
              <a:solidFill>
                <a:schemeClr val="bg1">
                  <a:lumMod val="95000"/>
                </a:schemeClr>
              </a:solidFill>
              <a:latin typeface="Calibri" pitchFamily="34" charset="0"/>
              <a:ea typeface="Adobe Myungjo Std M" pitchFamily="18" charset="-128"/>
            </a:endParaRPr>
          </a:p>
        </p:txBody>
      </p:sp>
      <p:cxnSp>
        <p:nvCxnSpPr>
          <p:cNvPr id="23" name="Straight Arrow Connector 22"/>
          <p:cNvCxnSpPr/>
          <p:nvPr/>
        </p:nvCxnSpPr>
        <p:spPr>
          <a:xfrm rot="5400000">
            <a:off x="4531979" y="3956677"/>
            <a:ext cx="643736" cy="794"/>
          </a:xfrm>
          <a:prstGeom prst="straightConnector1">
            <a:avLst/>
          </a:prstGeom>
          <a:ln w="38100">
            <a:tailEnd type="arrow"/>
          </a:ln>
        </p:spPr>
        <p:style>
          <a:lnRef idx="1">
            <a:schemeClr val="dk1"/>
          </a:lnRef>
          <a:fillRef idx="0">
            <a:schemeClr val="dk1"/>
          </a:fillRef>
          <a:effectRef idx="0">
            <a:schemeClr val="dk1"/>
          </a:effectRef>
          <a:fontRef idx="minor">
            <a:schemeClr val="tx1"/>
          </a:fontRef>
        </p:style>
      </p:cxnSp>
      <p:cxnSp>
        <p:nvCxnSpPr>
          <p:cNvPr id="24" name="Straight Arrow Connector 23"/>
          <p:cNvCxnSpPr/>
          <p:nvPr/>
        </p:nvCxnSpPr>
        <p:spPr>
          <a:xfrm flipH="1">
            <a:off x="1925286" y="3905255"/>
            <a:ext cx="5802107" cy="0"/>
          </a:xfrm>
          <a:prstGeom prst="straightConnector1">
            <a:avLst/>
          </a:prstGeom>
          <a:ln w="38100">
            <a:headEnd type="none" w="med" len="med"/>
            <a:tailEnd type="none" w="med" len="med"/>
          </a:ln>
        </p:spPr>
        <p:style>
          <a:lnRef idx="1">
            <a:schemeClr val="dk1"/>
          </a:lnRef>
          <a:fillRef idx="0">
            <a:schemeClr val="dk1"/>
          </a:fillRef>
          <a:effectRef idx="0">
            <a:schemeClr val="dk1"/>
          </a:effectRef>
          <a:fontRef idx="minor">
            <a:schemeClr val="tx1"/>
          </a:fontRef>
        </p:style>
      </p:cxnSp>
      <p:cxnSp>
        <p:nvCxnSpPr>
          <p:cNvPr id="26" name="Straight Arrow Connector 25"/>
          <p:cNvCxnSpPr/>
          <p:nvPr/>
        </p:nvCxnSpPr>
        <p:spPr>
          <a:xfrm rot="5400000">
            <a:off x="1711369" y="4951159"/>
            <a:ext cx="428628" cy="794"/>
          </a:xfrm>
          <a:prstGeom prst="straightConnector1">
            <a:avLst/>
          </a:prstGeom>
          <a:ln w="38100">
            <a:tailEnd type="arrow"/>
          </a:ln>
        </p:spPr>
        <p:style>
          <a:lnRef idx="1">
            <a:schemeClr val="dk1"/>
          </a:lnRef>
          <a:fillRef idx="0">
            <a:schemeClr val="dk1"/>
          </a:fillRef>
          <a:effectRef idx="0">
            <a:schemeClr val="dk1"/>
          </a:effectRef>
          <a:fontRef idx="minor">
            <a:schemeClr val="tx1"/>
          </a:fontRef>
        </p:style>
      </p:cxnSp>
      <p:cxnSp>
        <p:nvCxnSpPr>
          <p:cNvPr id="27" name="Straight Arrow Connector 26"/>
          <p:cNvCxnSpPr/>
          <p:nvPr/>
        </p:nvCxnSpPr>
        <p:spPr>
          <a:xfrm rot="5400000">
            <a:off x="4568889" y="4951159"/>
            <a:ext cx="428628" cy="794"/>
          </a:xfrm>
          <a:prstGeom prst="straightConnector1">
            <a:avLst/>
          </a:prstGeom>
          <a:ln w="38100">
            <a:tailEnd type="arrow"/>
          </a:ln>
        </p:spPr>
        <p:style>
          <a:lnRef idx="1">
            <a:schemeClr val="dk1"/>
          </a:lnRef>
          <a:fillRef idx="0">
            <a:schemeClr val="dk1"/>
          </a:fillRef>
          <a:effectRef idx="0">
            <a:schemeClr val="dk1"/>
          </a:effectRef>
          <a:fontRef idx="minor">
            <a:schemeClr val="tx1"/>
          </a:fontRef>
        </p:style>
      </p:cxnSp>
      <p:cxnSp>
        <p:nvCxnSpPr>
          <p:cNvPr id="28" name="Straight Arrow Connector 27"/>
          <p:cNvCxnSpPr/>
          <p:nvPr/>
        </p:nvCxnSpPr>
        <p:spPr>
          <a:xfrm rot="5400000">
            <a:off x="7569285" y="4951159"/>
            <a:ext cx="428628" cy="794"/>
          </a:xfrm>
          <a:prstGeom prst="straightConnector1">
            <a:avLst/>
          </a:prstGeom>
          <a:ln w="38100">
            <a:tailEnd type="arrow"/>
          </a:ln>
        </p:spPr>
        <p:style>
          <a:lnRef idx="1">
            <a:schemeClr val="dk1"/>
          </a:lnRef>
          <a:fillRef idx="0">
            <a:schemeClr val="dk1"/>
          </a:fillRef>
          <a:effectRef idx="0">
            <a:schemeClr val="dk1"/>
          </a:effectRef>
          <a:fontRef idx="minor">
            <a:schemeClr val="tx1"/>
          </a:fontRef>
        </p:style>
      </p:cxnSp>
      <p:cxnSp>
        <p:nvCxnSpPr>
          <p:cNvPr id="39" name="Straight Arrow Connector 38"/>
          <p:cNvCxnSpPr/>
          <p:nvPr/>
        </p:nvCxnSpPr>
        <p:spPr>
          <a:xfrm>
            <a:off x="1930692" y="3890302"/>
            <a:ext cx="0" cy="388640"/>
          </a:xfrm>
          <a:prstGeom prst="straightConnector1">
            <a:avLst/>
          </a:prstGeom>
          <a:ln w="38100">
            <a:tailEnd type="arrow"/>
          </a:ln>
        </p:spPr>
        <p:style>
          <a:lnRef idx="1">
            <a:schemeClr val="dk1"/>
          </a:lnRef>
          <a:fillRef idx="0">
            <a:schemeClr val="dk1"/>
          </a:fillRef>
          <a:effectRef idx="0">
            <a:schemeClr val="dk1"/>
          </a:effectRef>
          <a:fontRef idx="minor">
            <a:schemeClr val="tx1"/>
          </a:fontRef>
        </p:style>
      </p:cxnSp>
      <p:cxnSp>
        <p:nvCxnSpPr>
          <p:cNvPr id="41" name="Straight Arrow Connector 40"/>
          <p:cNvCxnSpPr/>
          <p:nvPr/>
        </p:nvCxnSpPr>
        <p:spPr>
          <a:xfrm>
            <a:off x="7727393" y="3890302"/>
            <a:ext cx="0" cy="388640"/>
          </a:xfrm>
          <a:prstGeom prst="straightConnector1">
            <a:avLst/>
          </a:prstGeom>
          <a:ln w="38100">
            <a:tailEnd type="arrow"/>
          </a:ln>
        </p:spPr>
        <p:style>
          <a:lnRef idx="1">
            <a:schemeClr val="dk1"/>
          </a:lnRef>
          <a:fillRef idx="0">
            <a:schemeClr val="dk1"/>
          </a:fillRef>
          <a:effectRef idx="0">
            <a:schemeClr val="dk1"/>
          </a:effectRef>
          <a:fontRef idx="minor">
            <a:schemeClr val="tx1"/>
          </a:fontRef>
        </p:style>
      </p:cxnSp>
      <p:cxnSp>
        <p:nvCxnSpPr>
          <p:cNvPr id="43" name="Straight Arrow Connector 42"/>
          <p:cNvCxnSpPr/>
          <p:nvPr/>
        </p:nvCxnSpPr>
        <p:spPr>
          <a:xfrm rot="5400000">
            <a:off x="4638739" y="2931321"/>
            <a:ext cx="428628" cy="794"/>
          </a:xfrm>
          <a:prstGeom prst="straightConnector1">
            <a:avLst/>
          </a:prstGeom>
          <a:ln w="38100">
            <a:tailEnd type="arrow"/>
          </a:ln>
        </p:spPr>
        <p:style>
          <a:lnRef idx="1">
            <a:schemeClr val="dk1"/>
          </a:lnRef>
          <a:fillRef idx="0">
            <a:schemeClr val="dk1"/>
          </a:fillRef>
          <a:effectRef idx="0">
            <a:schemeClr val="dk1"/>
          </a:effectRef>
          <a:fontRef idx="minor">
            <a:schemeClr val="tx1"/>
          </a:fontRef>
        </p:style>
      </p:cxnSp>
    </p:spTree>
    <p:extLst>
      <p:ext uri="{BB962C8B-B14F-4D97-AF65-F5344CB8AC3E}">
        <p14:creationId xmlns:p14="http://schemas.microsoft.com/office/powerpoint/2010/main" val="2952148315"/>
      </p:ext>
    </p:extLst>
  </p:cSld>
  <p:clrMapOvr>
    <a:masterClrMapping/>
  </p:clrMapOvr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Picture 2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9990"/>
            <a:ext cx="9144000" cy="6848010"/>
          </a:xfrm>
          <a:prstGeom prst="rect">
            <a:avLst/>
          </a:prstGeom>
        </p:spPr>
      </p:pic>
      <p:sp>
        <p:nvSpPr>
          <p:cNvPr id="2" name="TextBox 1"/>
          <p:cNvSpPr txBox="1"/>
          <p:nvPr/>
        </p:nvSpPr>
        <p:spPr>
          <a:xfrm>
            <a:off x="733245" y="6519446"/>
            <a:ext cx="7798280" cy="338554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id-ID" sz="1600" b="1" dirty="0">
                <a:solidFill>
                  <a:schemeClr val="bg1"/>
                </a:solidFill>
              </a:rPr>
              <a:t>DEPUTI BIDANG PERLINDUNGAN</a:t>
            </a:r>
            <a:endParaRPr lang="id-ID" sz="1400" b="1" dirty="0">
              <a:solidFill>
                <a:schemeClr val="bg1"/>
              </a:solidFill>
            </a:endParaRPr>
          </a:p>
        </p:txBody>
      </p:sp>
      <p:sp>
        <p:nvSpPr>
          <p:cNvPr id="4" name="Title 3"/>
          <p:cNvSpPr txBox="1">
            <a:spLocks/>
          </p:cNvSpPr>
          <p:nvPr/>
        </p:nvSpPr>
        <p:spPr>
          <a:xfrm>
            <a:off x="4451230" y="272530"/>
            <a:ext cx="2441276" cy="460715"/>
          </a:xfrm>
          <a:prstGeom prst="rect">
            <a:avLst/>
          </a:prstGeom>
        </p:spPr>
        <p:txBody>
          <a:bodyPr vert="horz" lIns="91440" tIns="45720" rIns="91440" bIns="45720" rtlCol="0" anchor="ctr">
            <a:noAutofit/>
            <a:scene3d>
              <a:camera prst="orthographicFront">
                <a:rot lat="0" lon="0" rev="0"/>
              </a:camera>
              <a:lightRig rig="glow" dir="t">
                <a:rot lat="0" lon="0" rev="3600000"/>
              </a:lightRig>
            </a:scene3d>
            <a:sp3d prstMaterial="softEdge">
              <a:bevelT w="29210" h="16510"/>
              <a:contourClr>
                <a:schemeClr val="accent4">
                  <a:alpha val="95000"/>
                </a:schemeClr>
              </a:contourClr>
            </a:sp3d>
          </a:bodyPr>
          <a:lstStyle>
            <a:lvl1pPr algn="l" defTabSz="914400" rtl="0" eaLnBrk="1" latinLnBrk="0" hangingPunct="1">
              <a:lnSpc>
                <a:spcPct val="90000"/>
              </a:lnSpc>
              <a:spcBef>
                <a:spcPct val="0"/>
              </a:spcBef>
              <a:buNone/>
              <a:defRPr sz="4400" kern="1200">
                <a:solidFill>
                  <a:schemeClr val="tx1"/>
                </a:solidFill>
                <a:latin typeface="+mj-lt"/>
                <a:ea typeface="+mj-ea"/>
                <a:cs typeface="+mj-cs"/>
              </a:defRPr>
            </a:lvl1pPr>
          </a:lstStyle>
          <a:p>
            <a:pPr algn="ctr">
              <a:spcBef>
                <a:spcPts val="0"/>
              </a:spcBef>
            </a:pPr>
            <a:r>
              <a:rPr lang="en-US" sz="2400" b="1" dirty="0">
                <a:ln>
                  <a:prstDash val="solid"/>
                </a:ln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PENCEGAHAN TKI NON PROSEDURAL</a:t>
            </a:r>
          </a:p>
        </p:txBody>
      </p:sp>
      <p:sp>
        <p:nvSpPr>
          <p:cNvPr id="5" name="Title 1"/>
          <p:cNvSpPr txBox="1">
            <a:spLocks/>
          </p:cNvSpPr>
          <p:nvPr/>
        </p:nvSpPr>
        <p:spPr>
          <a:xfrm>
            <a:off x="447499" y="1410881"/>
            <a:ext cx="6393251" cy="719843"/>
          </a:xfrm>
          <a:prstGeom prst="rect">
            <a:avLst/>
          </a:prstGeom>
        </p:spPr>
        <p:txBody>
          <a:bodyPr>
            <a:normAutofit/>
          </a:bodyPr>
          <a:lstStyle>
            <a:lvl1pPr algn="l" defTabSz="914400" rtl="0" eaLnBrk="1" latinLnBrk="0" hangingPunct="1">
              <a:lnSpc>
                <a:spcPct val="90000"/>
              </a:lnSpc>
              <a:spcBef>
                <a:spcPct val="0"/>
              </a:spcBef>
              <a:buNone/>
              <a:defRPr sz="4400" kern="1200">
                <a:solidFill>
                  <a:schemeClr val="tx1"/>
                </a:solidFill>
                <a:latin typeface="+mj-lt"/>
                <a:ea typeface="+mj-ea"/>
                <a:cs typeface="+mj-cs"/>
              </a:defRPr>
            </a:lvl1pPr>
          </a:lstStyle>
          <a:p>
            <a:r>
              <a:rPr lang="id-ID" sz="3200" dirty="0"/>
              <a:t>Metode Sosialisasi</a:t>
            </a:r>
            <a:r>
              <a:rPr lang="en-US" sz="3200" dirty="0"/>
              <a:t>  di </a:t>
            </a:r>
            <a:r>
              <a:rPr lang="id-ID" sz="3200" dirty="0"/>
              <a:t>Dalam  Negeri</a:t>
            </a:r>
          </a:p>
        </p:txBody>
      </p:sp>
      <p:sp>
        <p:nvSpPr>
          <p:cNvPr id="6" name="Content Placeholder 2"/>
          <p:cNvSpPr txBox="1">
            <a:spLocks/>
          </p:cNvSpPr>
          <p:nvPr/>
        </p:nvSpPr>
        <p:spPr>
          <a:xfrm>
            <a:off x="447499" y="2058535"/>
            <a:ext cx="7886700" cy="4066220"/>
          </a:xfrm>
          <a:prstGeom prst="rect">
            <a:avLst/>
          </a:prstGeom>
        </p:spPr>
        <p:txBody>
          <a:bodyPr>
            <a:normAutofit/>
          </a:bodyPr>
          <a:lstStyle>
            <a:lvl1pPr marL="228600" indent="-228600" algn="l" defTabSz="914400" rtl="0" eaLnBrk="1" latinLnBrk="0" hangingPunct="1"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Char char="•"/>
              <a:defRPr sz="2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6858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11430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6002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20574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5146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9718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4290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8862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algn="just"/>
            <a:r>
              <a:rPr lang="id-ID" dirty="0"/>
              <a:t>Mengadakan forum dialog dengan</a:t>
            </a:r>
            <a:r>
              <a:rPr lang="en-US" dirty="0"/>
              <a:t> Stake Holder/</a:t>
            </a:r>
            <a:r>
              <a:rPr lang="en-US" dirty="0" err="1"/>
              <a:t>Pemangku</a:t>
            </a:r>
            <a:r>
              <a:rPr lang="en-US" dirty="0"/>
              <a:t> </a:t>
            </a:r>
            <a:r>
              <a:rPr lang="en-US" dirty="0" err="1"/>
              <a:t>Kepentingan</a:t>
            </a:r>
            <a:r>
              <a:rPr lang="en-US" dirty="0"/>
              <a:t> </a:t>
            </a:r>
            <a:r>
              <a:rPr lang="id-ID" dirty="0"/>
              <a:t>setempat</a:t>
            </a:r>
          </a:p>
          <a:p>
            <a:pPr algn="just"/>
            <a:r>
              <a:rPr lang="id-ID" dirty="0"/>
              <a:t>Menggunakan Media Cetak, Electronik, Online</a:t>
            </a:r>
          </a:p>
          <a:p>
            <a:pPr algn="just"/>
            <a:r>
              <a:rPr lang="id-ID" dirty="0"/>
              <a:t>Mengadakan penyuluhan</a:t>
            </a:r>
            <a:r>
              <a:rPr lang="en-US" dirty="0"/>
              <a:t> </a:t>
            </a:r>
            <a:r>
              <a:rPr lang="en-US" dirty="0" err="1"/>
              <a:t>teknis</a:t>
            </a:r>
            <a:r>
              <a:rPr lang="en-US" dirty="0"/>
              <a:t> </a:t>
            </a:r>
            <a:r>
              <a:rPr lang="en-US" dirty="0" err="1"/>
              <a:t>terhadap</a:t>
            </a:r>
            <a:r>
              <a:rPr lang="en-US" dirty="0"/>
              <a:t> </a:t>
            </a:r>
            <a:r>
              <a:rPr lang="en-US" dirty="0" err="1"/>
              <a:t>masyarakat</a:t>
            </a:r>
            <a:r>
              <a:rPr lang="id-ID" dirty="0"/>
              <a:t> </a:t>
            </a:r>
            <a:r>
              <a:rPr lang="en-US" dirty="0" err="1"/>
              <a:t>mengenai</a:t>
            </a:r>
            <a:r>
              <a:rPr lang="en-US" dirty="0"/>
              <a:t> </a:t>
            </a:r>
            <a:r>
              <a:rPr lang="en-US" dirty="0" err="1"/>
              <a:t>menjadi</a:t>
            </a:r>
            <a:r>
              <a:rPr lang="en-US" dirty="0"/>
              <a:t> TKI </a:t>
            </a:r>
            <a:r>
              <a:rPr lang="en-US" dirty="0" err="1"/>
              <a:t>Prosedural</a:t>
            </a:r>
            <a:r>
              <a:rPr lang="en-US" dirty="0"/>
              <a:t> </a:t>
            </a:r>
            <a:r>
              <a:rPr lang="id-ID" dirty="0"/>
              <a:t>didampingi tim ahli : BNP2TKI, BP3TKI </a:t>
            </a:r>
            <a:r>
              <a:rPr lang="en-GB" dirty="0"/>
              <a:t>/</a:t>
            </a:r>
            <a:r>
              <a:rPr lang="id-ID" dirty="0"/>
              <a:t>LP3TKI/P4TKI/ LTSP, PPTKIS, ahli hukum, psikolog, serta perwakilan TKI yang bermasalah sebagai contoh riil</a:t>
            </a:r>
          </a:p>
          <a:p>
            <a:pPr algn="just">
              <a:buFont typeface="Arial" panose="020B0604020202020204" pitchFamily="34" charset="0"/>
              <a:buNone/>
            </a:pPr>
            <a:endParaRPr lang="id-ID" dirty="0"/>
          </a:p>
        </p:txBody>
      </p:sp>
    </p:spTree>
    <p:extLst>
      <p:ext uri="{BB962C8B-B14F-4D97-AF65-F5344CB8AC3E}">
        <p14:creationId xmlns:p14="http://schemas.microsoft.com/office/powerpoint/2010/main" val="731572145"/>
      </p:ext>
    </p:extLst>
  </p:cSld>
  <p:clrMapOvr>
    <a:masterClrMapping/>
  </p:clrMapOvr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Picture 2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9990"/>
            <a:ext cx="9144000" cy="6848010"/>
          </a:xfrm>
          <a:prstGeom prst="rect">
            <a:avLst/>
          </a:prstGeom>
        </p:spPr>
      </p:pic>
      <p:sp>
        <p:nvSpPr>
          <p:cNvPr id="2" name="TextBox 1"/>
          <p:cNvSpPr txBox="1"/>
          <p:nvPr/>
        </p:nvSpPr>
        <p:spPr>
          <a:xfrm>
            <a:off x="733245" y="6519446"/>
            <a:ext cx="7798280" cy="338554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id-ID" sz="1600" b="1" dirty="0">
                <a:solidFill>
                  <a:schemeClr val="bg1"/>
                </a:solidFill>
              </a:rPr>
              <a:t>DEPUTI BIDANG PERLINDUNGAN</a:t>
            </a:r>
            <a:endParaRPr lang="id-ID" sz="1400" b="1" dirty="0">
              <a:solidFill>
                <a:schemeClr val="bg1"/>
              </a:solidFill>
            </a:endParaRPr>
          </a:p>
        </p:txBody>
      </p:sp>
      <p:sp>
        <p:nvSpPr>
          <p:cNvPr id="4" name="Title 3"/>
          <p:cNvSpPr txBox="1">
            <a:spLocks/>
          </p:cNvSpPr>
          <p:nvPr/>
        </p:nvSpPr>
        <p:spPr>
          <a:xfrm>
            <a:off x="4451230" y="272530"/>
            <a:ext cx="2441276" cy="460715"/>
          </a:xfrm>
          <a:prstGeom prst="rect">
            <a:avLst/>
          </a:prstGeom>
        </p:spPr>
        <p:txBody>
          <a:bodyPr vert="horz" lIns="91440" tIns="45720" rIns="91440" bIns="45720" rtlCol="0" anchor="ctr">
            <a:noAutofit/>
            <a:scene3d>
              <a:camera prst="orthographicFront">
                <a:rot lat="0" lon="0" rev="0"/>
              </a:camera>
              <a:lightRig rig="glow" dir="t">
                <a:rot lat="0" lon="0" rev="3600000"/>
              </a:lightRig>
            </a:scene3d>
            <a:sp3d prstMaterial="softEdge">
              <a:bevelT w="29210" h="16510"/>
              <a:contourClr>
                <a:schemeClr val="accent4">
                  <a:alpha val="95000"/>
                </a:schemeClr>
              </a:contourClr>
            </a:sp3d>
          </a:bodyPr>
          <a:lstStyle>
            <a:lvl1pPr algn="l" defTabSz="914400" rtl="0" eaLnBrk="1" latinLnBrk="0" hangingPunct="1">
              <a:lnSpc>
                <a:spcPct val="90000"/>
              </a:lnSpc>
              <a:spcBef>
                <a:spcPct val="0"/>
              </a:spcBef>
              <a:buNone/>
              <a:defRPr sz="4400" kern="1200">
                <a:solidFill>
                  <a:schemeClr val="tx1"/>
                </a:solidFill>
                <a:latin typeface="+mj-lt"/>
                <a:ea typeface="+mj-ea"/>
                <a:cs typeface="+mj-cs"/>
              </a:defRPr>
            </a:lvl1pPr>
          </a:lstStyle>
          <a:p>
            <a:pPr algn="ctr">
              <a:spcBef>
                <a:spcPts val="0"/>
              </a:spcBef>
            </a:pPr>
            <a:r>
              <a:rPr lang="en-US" sz="2400" b="1" dirty="0">
                <a:ln>
                  <a:prstDash val="solid"/>
                </a:ln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PENCEGAHAN TKI NON PROSEDURAL</a:t>
            </a:r>
          </a:p>
        </p:txBody>
      </p:sp>
      <p:sp>
        <p:nvSpPr>
          <p:cNvPr id="5" name="Rectangle 4"/>
          <p:cNvSpPr/>
          <p:nvPr/>
        </p:nvSpPr>
        <p:spPr>
          <a:xfrm>
            <a:off x="524700" y="2133630"/>
            <a:ext cx="8215370" cy="4201150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marL="342900" indent="-342900" algn="just">
              <a:buFont typeface="Arial" pitchFamily="34" charset="0"/>
              <a:buChar char="•"/>
            </a:pPr>
            <a:r>
              <a:rPr lang="id-ID" sz="2800" dirty="0"/>
              <a:t>Membangun kerjasama dengan disnaker provinsi &amp; kab/kota terkait pelayanan TKI secara online untuk memutus mata rantai percaloan TKI</a:t>
            </a:r>
          </a:p>
          <a:p>
            <a:pPr marL="342900" indent="-342900" algn="just">
              <a:buFont typeface="Arial" pitchFamily="34" charset="0"/>
              <a:buChar char="•"/>
            </a:pPr>
            <a:endParaRPr lang="id-ID" sz="1200" dirty="0"/>
          </a:p>
          <a:p>
            <a:pPr marL="342900" indent="-342900" algn="just">
              <a:buFont typeface="Arial" pitchFamily="34" charset="0"/>
              <a:buChar char="•"/>
            </a:pPr>
            <a:r>
              <a:rPr lang="id-ID" sz="2800" dirty="0"/>
              <a:t>Membangun kerjasama Asosiasi Advokat Indonesia</a:t>
            </a:r>
            <a:r>
              <a:rPr lang="en-US" sz="2800" dirty="0"/>
              <a:t> </a:t>
            </a:r>
            <a:r>
              <a:rPr lang="id-ID" sz="2800" dirty="0"/>
              <a:t>untuk pendampingan hukum kasus TKI</a:t>
            </a:r>
            <a:endParaRPr lang="en-US" sz="2800" dirty="0"/>
          </a:p>
          <a:p>
            <a:pPr marL="342900" indent="-342900" algn="just">
              <a:buFont typeface="Arial" pitchFamily="34" charset="0"/>
              <a:buChar char="•"/>
            </a:pPr>
            <a:endParaRPr lang="en-US" sz="1100" dirty="0"/>
          </a:p>
          <a:p>
            <a:pPr marL="342900" indent="-342900" algn="just">
              <a:buFont typeface="Arial" pitchFamily="34" charset="0"/>
              <a:buChar char="•"/>
            </a:pPr>
            <a:r>
              <a:rPr lang="en-US" sz="2800" dirty="0" err="1"/>
              <a:t>Memperketat</a:t>
            </a:r>
            <a:r>
              <a:rPr lang="en-US" sz="2800" dirty="0"/>
              <a:t> </a:t>
            </a:r>
            <a:r>
              <a:rPr lang="en-US" sz="2800" dirty="0" err="1"/>
              <a:t>pengawasan</a:t>
            </a:r>
            <a:r>
              <a:rPr lang="en-US" sz="2800" dirty="0"/>
              <a:t> </a:t>
            </a:r>
            <a:r>
              <a:rPr lang="en-US" sz="2800" dirty="0" err="1"/>
              <a:t>proses</a:t>
            </a:r>
            <a:r>
              <a:rPr lang="en-US" sz="2800" dirty="0"/>
              <a:t> </a:t>
            </a:r>
            <a:r>
              <a:rPr lang="en-US" sz="2800" dirty="0" err="1"/>
              <a:t>pelatihan</a:t>
            </a:r>
            <a:r>
              <a:rPr lang="en-US" sz="2800" dirty="0"/>
              <a:t> </a:t>
            </a:r>
            <a:r>
              <a:rPr lang="en-US" sz="2800" dirty="0" err="1"/>
              <a:t>di</a:t>
            </a:r>
            <a:r>
              <a:rPr lang="en-US" sz="2800" dirty="0"/>
              <a:t> </a:t>
            </a:r>
            <a:r>
              <a:rPr lang="en-US" sz="2800" dirty="0" err="1"/>
              <a:t>Balai</a:t>
            </a:r>
            <a:r>
              <a:rPr lang="en-US" sz="2800" dirty="0"/>
              <a:t> </a:t>
            </a:r>
            <a:r>
              <a:rPr lang="en-US" sz="2800" dirty="0" err="1"/>
              <a:t>Latihan</a:t>
            </a:r>
            <a:r>
              <a:rPr lang="en-US" sz="2800" dirty="0"/>
              <a:t> </a:t>
            </a:r>
            <a:r>
              <a:rPr lang="en-US" sz="2800" dirty="0" err="1"/>
              <a:t>Kerja</a:t>
            </a:r>
            <a:r>
              <a:rPr lang="en-US" sz="2800" dirty="0"/>
              <a:t> </a:t>
            </a:r>
            <a:r>
              <a:rPr lang="en-US" sz="2800" dirty="0" err="1"/>
              <a:t>demi</a:t>
            </a:r>
            <a:r>
              <a:rPr lang="en-US" sz="2800" dirty="0"/>
              <a:t> </a:t>
            </a:r>
            <a:r>
              <a:rPr lang="en-US" sz="2800" dirty="0" err="1"/>
              <a:t>meningkatkan</a:t>
            </a:r>
            <a:r>
              <a:rPr lang="en-US" sz="2800" dirty="0"/>
              <a:t> </a:t>
            </a:r>
            <a:r>
              <a:rPr lang="en-US" sz="2800" dirty="0" err="1"/>
              <a:t>kualitas</a:t>
            </a:r>
            <a:r>
              <a:rPr lang="en-US" sz="2800" dirty="0"/>
              <a:t> TKI yang </a:t>
            </a:r>
            <a:r>
              <a:rPr lang="en-US" sz="2800" dirty="0" err="1"/>
              <a:t>dikirim</a:t>
            </a:r>
            <a:r>
              <a:rPr lang="en-US" sz="2800" dirty="0"/>
              <a:t> </a:t>
            </a:r>
            <a:r>
              <a:rPr lang="en-US" sz="2800" dirty="0" err="1"/>
              <a:t>sehingga</a:t>
            </a:r>
            <a:r>
              <a:rPr lang="en-US" sz="2800" dirty="0"/>
              <a:t> </a:t>
            </a:r>
            <a:r>
              <a:rPr lang="en-US" sz="2800" dirty="0" err="1"/>
              <a:t>memperkuat</a:t>
            </a:r>
            <a:r>
              <a:rPr lang="en-US" sz="2800" dirty="0"/>
              <a:t> bargaining power  TKI </a:t>
            </a:r>
            <a:endParaRPr lang="id-ID" sz="2800" dirty="0"/>
          </a:p>
          <a:p>
            <a:pPr algn="just"/>
            <a:endParaRPr lang="en-US" sz="1600" dirty="0"/>
          </a:p>
        </p:txBody>
      </p:sp>
      <p:sp>
        <p:nvSpPr>
          <p:cNvPr id="6" name="TextBox 5"/>
          <p:cNvSpPr txBox="1"/>
          <p:nvPr/>
        </p:nvSpPr>
        <p:spPr>
          <a:xfrm>
            <a:off x="204309" y="1096611"/>
            <a:ext cx="3323895" cy="64633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3600" dirty="0" err="1"/>
              <a:t>Lanjutan</a:t>
            </a:r>
            <a:r>
              <a:rPr lang="en-US" sz="3600" dirty="0"/>
              <a:t> …….. </a:t>
            </a:r>
          </a:p>
        </p:txBody>
      </p:sp>
    </p:spTree>
    <p:extLst>
      <p:ext uri="{BB962C8B-B14F-4D97-AF65-F5344CB8AC3E}">
        <p14:creationId xmlns:p14="http://schemas.microsoft.com/office/powerpoint/2010/main" val="1958240948"/>
      </p:ext>
    </p:extLst>
  </p:cSld>
  <p:clrMapOvr>
    <a:masterClrMapping/>
  </p:clrMapOvr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Picture 2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9990"/>
            <a:ext cx="9144000" cy="6848010"/>
          </a:xfrm>
          <a:prstGeom prst="rect">
            <a:avLst/>
          </a:prstGeom>
        </p:spPr>
      </p:pic>
      <p:sp>
        <p:nvSpPr>
          <p:cNvPr id="2" name="TextBox 1"/>
          <p:cNvSpPr txBox="1"/>
          <p:nvPr/>
        </p:nvSpPr>
        <p:spPr>
          <a:xfrm>
            <a:off x="733245" y="6519446"/>
            <a:ext cx="7798280" cy="338554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id-ID" sz="1600" b="1" dirty="0">
                <a:solidFill>
                  <a:schemeClr val="bg1"/>
                </a:solidFill>
              </a:rPr>
              <a:t>DEPUTI BIDANG PENEMPATAN</a:t>
            </a:r>
            <a:endParaRPr lang="id-ID" sz="1400" b="1" dirty="0">
              <a:solidFill>
                <a:schemeClr val="bg1"/>
              </a:solidFill>
            </a:endParaRPr>
          </a:p>
        </p:txBody>
      </p:sp>
      <p:sp>
        <p:nvSpPr>
          <p:cNvPr id="4" name="Title 3"/>
          <p:cNvSpPr txBox="1">
            <a:spLocks/>
          </p:cNvSpPr>
          <p:nvPr/>
        </p:nvSpPr>
        <p:spPr>
          <a:xfrm>
            <a:off x="4451230" y="272530"/>
            <a:ext cx="2441276" cy="460715"/>
          </a:xfrm>
          <a:prstGeom prst="rect">
            <a:avLst/>
          </a:prstGeom>
        </p:spPr>
        <p:txBody>
          <a:bodyPr vert="horz" lIns="91440" tIns="45720" rIns="91440" bIns="45720" rtlCol="0" anchor="ctr">
            <a:noAutofit/>
            <a:scene3d>
              <a:camera prst="orthographicFront">
                <a:rot lat="0" lon="0" rev="0"/>
              </a:camera>
              <a:lightRig rig="glow" dir="t">
                <a:rot lat="0" lon="0" rev="3600000"/>
              </a:lightRig>
            </a:scene3d>
            <a:sp3d prstMaterial="softEdge">
              <a:bevelT w="29210" h="16510"/>
              <a:contourClr>
                <a:schemeClr val="accent4">
                  <a:alpha val="95000"/>
                </a:schemeClr>
              </a:contourClr>
            </a:sp3d>
          </a:bodyPr>
          <a:lstStyle>
            <a:lvl1pPr algn="l" defTabSz="914400" rtl="0" eaLnBrk="1" latinLnBrk="0" hangingPunct="1">
              <a:lnSpc>
                <a:spcPct val="90000"/>
              </a:lnSpc>
              <a:spcBef>
                <a:spcPct val="0"/>
              </a:spcBef>
              <a:buNone/>
              <a:defRPr sz="4400" kern="1200">
                <a:solidFill>
                  <a:schemeClr val="tx1"/>
                </a:solidFill>
                <a:latin typeface="+mj-lt"/>
                <a:ea typeface="+mj-ea"/>
                <a:cs typeface="+mj-cs"/>
              </a:defRPr>
            </a:lvl1pPr>
          </a:lstStyle>
          <a:p>
            <a:pPr algn="ctr">
              <a:spcBef>
                <a:spcPts val="0"/>
              </a:spcBef>
            </a:pPr>
            <a:r>
              <a:rPr lang="en-US" sz="2400" b="1" dirty="0">
                <a:ln>
                  <a:prstDash val="solid"/>
                </a:ln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PENCEGAHAN TKI NON PROSEDURAL</a:t>
            </a:r>
          </a:p>
        </p:txBody>
      </p:sp>
      <p:sp>
        <p:nvSpPr>
          <p:cNvPr id="7" name="Rectangle 14"/>
          <p:cNvSpPr txBox="1">
            <a:spLocks noChangeArrowheads="1"/>
          </p:cNvSpPr>
          <p:nvPr/>
        </p:nvSpPr>
        <p:spPr>
          <a:xfrm>
            <a:off x="846668" y="2336800"/>
            <a:ext cx="7154332" cy="1989667"/>
          </a:xfrm>
          <a:prstGeom prst="rect">
            <a:avLst/>
          </a:prstGeom>
          <a:noFill/>
        </p:spPr>
        <p:style>
          <a:lnRef idx="0">
            <a:scrgbClr r="0" g="0" b="0"/>
          </a:lnRef>
          <a:fillRef idx="1002">
            <a:schemeClr val="dk2"/>
          </a:fillRef>
          <a:effectRef idx="0">
            <a:scrgbClr r="0" g="0" b="0"/>
          </a:effectRef>
          <a:fontRef idx="major"/>
        </p:style>
        <p:txBody>
          <a:bodyPr/>
          <a:lstStyle/>
          <a:p>
            <a:pPr algn="ctr" eaLnBrk="0" fontAlgn="auto" hangingPunct="0">
              <a:spcBef>
                <a:spcPts val="0"/>
              </a:spcBef>
              <a:spcAft>
                <a:spcPts val="0"/>
              </a:spcAft>
              <a:defRPr/>
            </a:pPr>
            <a:endParaRPr lang="id-ID" sz="900" b="1" dirty="0">
              <a:latin typeface="AR CENA"/>
            </a:endParaRPr>
          </a:p>
          <a:p>
            <a:pPr algn="ctr" eaLnBrk="0" fontAlgn="auto" hangingPunct="0">
              <a:spcBef>
                <a:spcPts val="0"/>
              </a:spcBef>
              <a:spcAft>
                <a:spcPts val="0"/>
              </a:spcAft>
              <a:defRPr/>
            </a:pPr>
            <a:r>
              <a:rPr lang="id-ID" sz="5400" b="1" dirty="0">
                <a:latin typeface="+mn-lt"/>
              </a:rPr>
              <a:t>Bagaimana Menjadi TKI yang PROSEDURAL  ?</a:t>
            </a:r>
            <a:endParaRPr lang="en-US" sz="2000" b="1" dirty="0">
              <a:latin typeface="+mn-lt"/>
            </a:endParaRPr>
          </a:p>
        </p:txBody>
      </p:sp>
    </p:spTree>
    <p:extLst>
      <p:ext uri="{BB962C8B-B14F-4D97-AF65-F5344CB8AC3E}">
        <p14:creationId xmlns:p14="http://schemas.microsoft.com/office/powerpoint/2010/main" val="4078320171"/>
      </p:ext>
    </p:extLst>
  </p:cSld>
  <p:clrMapOvr>
    <a:masterClrMapping/>
  </p:clrMapOvr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Picture 2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9990"/>
            <a:ext cx="9144000" cy="6848010"/>
          </a:xfrm>
          <a:prstGeom prst="rect">
            <a:avLst/>
          </a:prstGeom>
        </p:spPr>
      </p:pic>
      <p:sp>
        <p:nvSpPr>
          <p:cNvPr id="2" name="TextBox 1"/>
          <p:cNvSpPr txBox="1"/>
          <p:nvPr/>
        </p:nvSpPr>
        <p:spPr>
          <a:xfrm>
            <a:off x="733245" y="6519446"/>
            <a:ext cx="7798280" cy="338554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id-ID" sz="1600" b="1" dirty="0">
                <a:solidFill>
                  <a:schemeClr val="bg1"/>
                </a:solidFill>
              </a:rPr>
              <a:t>DEPUTI BIDANG PENEMPATAN</a:t>
            </a:r>
            <a:endParaRPr lang="id-ID" sz="1400" b="1" dirty="0">
              <a:solidFill>
                <a:schemeClr val="bg1"/>
              </a:solidFill>
            </a:endParaRPr>
          </a:p>
        </p:txBody>
      </p:sp>
      <p:sp>
        <p:nvSpPr>
          <p:cNvPr id="4" name="Title 3"/>
          <p:cNvSpPr txBox="1">
            <a:spLocks/>
          </p:cNvSpPr>
          <p:nvPr/>
        </p:nvSpPr>
        <p:spPr>
          <a:xfrm>
            <a:off x="4451230" y="272530"/>
            <a:ext cx="2441276" cy="460715"/>
          </a:xfrm>
          <a:prstGeom prst="rect">
            <a:avLst/>
          </a:prstGeom>
        </p:spPr>
        <p:txBody>
          <a:bodyPr vert="horz" lIns="91440" tIns="45720" rIns="91440" bIns="45720" rtlCol="0" anchor="ctr">
            <a:noAutofit/>
            <a:scene3d>
              <a:camera prst="orthographicFront">
                <a:rot lat="0" lon="0" rev="0"/>
              </a:camera>
              <a:lightRig rig="glow" dir="t">
                <a:rot lat="0" lon="0" rev="3600000"/>
              </a:lightRig>
            </a:scene3d>
            <a:sp3d prstMaterial="softEdge">
              <a:bevelT w="29210" h="16510"/>
              <a:contourClr>
                <a:schemeClr val="accent4">
                  <a:alpha val="95000"/>
                </a:schemeClr>
              </a:contourClr>
            </a:sp3d>
          </a:bodyPr>
          <a:lstStyle>
            <a:lvl1pPr algn="l" defTabSz="914400" rtl="0" eaLnBrk="1" latinLnBrk="0" hangingPunct="1">
              <a:lnSpc>
                <a:spcPct val="90000"/>
              </a:lnSpc>
              <a:spcBef>
                <a:spcPct val="0"/>
              </a:spcBef>
              <a:buNone/>
              <a:defRPr sz="4400" kern="1200">
                <a:solidFill>
                  <a:schemeClr val="tx1"/>
                </a:solidFill>
                <a:latin typeface="+mj-lt"/>
                <a:ea typeface="+mj-ea"/>
                <a:cs typeface="+mj-cs"/>
              </a:defRPr>
            </a:lvl1pPr>
          </a:lstStyle>
          <a:p>
            <a:pPr algn="ctr">
              <a:spcBef>
                <a:spcPts val="0"/>
              </a:spcBef>
            </a:pPr>
            <a:r>
              <a:rPr lang="en-US" sz="2400" b="1" dirty="0">
                <a:ln>
                  <a:prstDash val="solid"/>
                </a:ln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PENCEGAHAN TKI NON PROSEDURAL</a:t>
            </a:r>
          </a:p>
        </p:txBody>
      </p:sp>
      <p:sp>
        <p:nvSpPr>
          <p:cNvPr id="7" name="Rectangle 14"/>
          <p:cNvSpPr txBox="1">
            <a:spLocks noChangeArrowheads="1"/>
          </p:cNvSpPr>
          <p:nvPr/>
        </p:nvSpPr>
        <p:spPr>
          <a:xfrm>
            <a:off x="2108201" y="1168400"/>
            <a:ext cx="4224866" cy="1008063"/>
          </a:xfrm>
          <a:prstGeom prst="rect">
            <a:avLst/>
          </a:prstGeom>
          <a:noFill/>
        </p:spPr>
        <p:style>
          <a:lnRef idx="0">
            <a:scrgbClr r="0" g="0" b="0"/>
          </a:lnRef>
          <a:fillRef idx="1002">
            <a:schemeClr val="dk2"/>
          </a:fillRef>
          <a:effectRef idx="0">
            <a:scrgbClr r="0" g="0" b="0"/>
          </a:effectRef>
          <a:fontRef idx="major"/>
        </p:style>
        <p:txBody>
          <a:bodyPr/>
          <a:lstStyle/>
          <a:p>
            <a:pPr algn="ctr" eaLnBrk="0" fontAlgn="auto" hangingPunct="0">
              <a:spcBef>
                <a:spcPts val="0"/>
              </a:spcBef>
              <a:spcAft>
                <a:spcPts val="0"/>
              </a:spcAft>
              <a:defRPr/>
            </a:pPr>
            <a:endParaRPr lang="id-ID" sz="600" b="1" dirty="0">
              <a:effectLst>
                <a:outerShdw blurRad="38100" dist="38100" dir="2700000" algn="tl">
                  <a:srgbClr val="000000"/>
                </a:outerShdw>
              </a:effectLst>
              <a:latin typeface="AR CENA" pitchFamily="2" charset="0"/>
              <a:ea typeface="+mj-ea"/>
              <a:cs typeface="+mj-cs"/>
            </a:endParaRPr>
          </a:p>
          <a:p>
            <a:pPr algn="ctr" eaLnBrk="0" fontAlgn="auto" hangingPunct="0">
              <a:spcBef>
                <a:spcPts val="0"/>
              </a:spcBef>
              <a:spcAft>
                <a:spcPts val="0"/>
              </a:spcAft>
              <a:defRPr/>
            </a:pPr>
            <a:r>
              <a:rPr lang="id-ID" sz="4000" b="1" dirty="0">
                <a:latin typeface="+mn-lt"/>
                <a:ea typeface="+mj-ea"/>
                <a:cs typeface="+mj-cs"/>
              </a:rPr>
              <a:t>SYARAT JADI TKI</a:t>
            </a:r>
            <a:endParaRPr lang="en-US" sz="1400" b="1" dirty="0">
              <a:latin typeface="+mn-lt"/>
              <a:ea typeface="+mj-ea"/>
              <a:cs typeface="+mj-cs"/>
            </a:endParaRPr>
          </a:p>
        </p:txBody>
      </p:sp>
      <p:sp>
        <p:nvSpPr>
          <p:cNvPr id="9" name="Rectangle 8"/>
          <p:cNvSpPr/>
          <p:nvPr/>
        </p:nvSpPr>
        <p:spPr>
          <a:xfrm>
            <a:off x="330200" y="2206474"/>
            <a:ext cx="8415866" cy="3139321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just"/>
            <a:r>
              <a:rPr lang="id-ID" sz="2400" dirty="0"/>
              <a:t>Pencari kerja yang berminat bekerja di Luar Negeri harus mendaftarkan diri pada Dinas Kabupaten/Kota dengan tidak dipungut biaya, dan harus memenuhi persyaratan:</a:t>
            </a:r>
          </a:p>
          <a:p>
            <a:pPr algn="just"/>
            <a:endParaRPr lang="id-ID" sz="1000" dirty="0"/>
          </a:p>
          <a:p>
            <a:pPr marL="271463" indent="-271463" algn="just">
              <a:buFont typeface="+mj-lt"/>
              <a:buAutoNum type="arabicPeriod"/>
            </a:pPr>
            <a:r>
              <a:rPr lang="id-ID" sz="2400" dirty="0"/>
              <a:t>Berusia min. 18 tahun, kecuali bagi TKI yang akan dipekerjakan pada pengguna perseorangan min. berusia 21 tahun</a:t>
            </a:r>
          </a:p>
          <a:p>
            <a:pPr marL="271463" indent="-271463" algn="just">
              <a:buFont typeface="+mj-lt"/>
              <a:buAutoNum type="arabicPeriod"/>
            </a:pPr>
            <a:endParaRPr lang="id-ID" sz="1000" dirty="0"/>
          </a:p>
          <a:p>
            <a:pPr marL="271463" indent="-271463" algn="just">
              <a:buFont typeface="+mj-lt"/>
              <a:buAutoNum type="arabicPeriod"/>
            </a:pPr>
            <a:r>
              <a:rPr lang="id-ID" sz="2400" dirty="0"/>
              <a:t>Sehat jasmani, rohani dan tidak dalam keadaan hamil</a:t>
            </a:r>
          </a:p>
          <a:p>
            <a:pPr marL="271463" indent="-271463" algn="just">
              <a:buFont typeface="+mj-lt"/>
              <a:buAutoNum type="arabicPeriod"/>
            </a:pPr>
            <a:endParaRPr lang="id-ID" sz="1000" dirty="0"/>
          </a:p>
          <a:p>
            <a:pPr marL="271463" indent="-271463" algn="just">
              <a:buFont typeface="+mj-lt"/>
              <a:buAutoNum type="arabicPeriod"/>
            </a:pPr>
            <a:r>
              <a:rPr lang="id-ID" sz="2400" dirty="0"/>
              <a:t>Memiliki kualifikasi  yang dipersyaratkan oleh pengguna.</a:t>
            </a:r>
          </a:p>
        </p:txBody>
      </p:sp>
    </p:spTree>
    <p:extLst>
      <p:ext uri="{BB962C8B-B14F-4D97-AF65-F5344CB8AC3E}">
        <p14:creationId xmlns:p14="http://schemas.microsoft.com/office/powerpoint/2010/main" val="4078320171"/>
      </p:ext>
    </p:extLst>
  </p:cSld>
  <p:clrMapOvr>
    <a:masterClrMapping/>
  </p:clrMapOvr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Picture 2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9990"/>
            <a:ext cx="9144000" cy="6848010"/>
          </a:xfrm>
          <a:prstGeom prst="rect">
            <a:avLst/>
          </a:prstGeom>
        </p:spPr>
      </p:pic>
      <p:sp>
        <p:nvSpPr>
          <p:cNvPr id="2" name="TextBox 1"/>
          <p:cNvSpPr txBox="1"/>
          <p:nvPr/>
        </p:nvSpPr>
        <p:spPr>
          <a:xfrm>
            <a:off x="733245" y="6519446"/>
            <a:ext cx="7798280" cy="338554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id-ID" sz="1600" b="1" dirty="0">
                <a:solidFill>
                  <a:schemeClr val="bg1"/>
                </a:solidFill>
              </a:rPr>
              <a:t>DEPUTI BIDANG PENEMPATAN</a:t>
            </a:r>
            <a:endParaRPr lang="id-ID" sz="1400" b="1" dirty="0">
              <a:solidFill>
                <a:schemeClr val="bg1"/>
              </a:solidFill>
            </a:endParaRPr>
          </a:p>
        </p:txBody>
      </p:sp>
      <p:sp>
        <p:nvSpPr>
          <p:cNvPr id="4" name="Title 3"/>
          <p:cNvSpPr txBox="1">
            <a:spLocks/>
          </p:cNvSpPr>
          <p:nvPr/>
        </p:nvSpPr>
        <p:spPr>
          <a:xfrm>
            <a:off x="4451230" y="272530"/>
            <a:ext cx="2441276" cy="460715"/>
          </a:xfrm>
          <a:prstGeom prst="rect">
            <a:avLst/>
          </a:prstGeom>
        </p:spPr>
        <p:txBody>
          <a:bodyPr vert="horz" lIns="91440" tIns="45720" rIns="91440" bIns="45720" rtlCol="0" anchor="ctr">
            <a:noAutofit/>
            <a:scene3d>
              <a:camera prst="orthographicFront">
                <a:rot lat="0" lon="0" rev="0"/>
              </a:camera>
              <a:lightRig rig="glow" dir="t">
                <a:rot lat="0" lon="0" rev="3600000"/>
              </a:lightRig>
            </a:scene3d>
            <a:sp3d prstMaterial="softEdge">
              <a:bevelT w="29210" h="16510"/>
              <a:contourClr>
                <a:schemeClr val="accent4">
                  <a:alpha val="95000"/>
                </a:schemeClr>
              </a:contourClr>
            </a:sp3d>
          </a:bodyPr>
          <a:lstStyle>
            <a:lvl1pPr algn="l" defTabSz="914400" rtl="0" eaLnBrk="1" latinLnBrk="0" hangingPunct="1">
              <a:lnSpc>
                <a:spcPct val="90000"/>
              </a:lnSpc>
              <a:spcBef>
                <a:spcPct val="0"/>
              </a:spcBef>
              <a:buNone/>
              <a:defRPr sz="4400" kern="1200">
                <a:solidFill>
                  <a:schemeClr val="tx1"/>
                </a:solidFill>
                <a:latin typeface="+mj-lt"/>
                <a:ea typeface="+mj-ea"/>
                <a:cs typeface="+mj-cs"/>
              </a:defRPr>
            </a:lvl1pPr>
          </a:lstStyle>
          <a:p>
            <a:pPr algn="ctr">
              <a:spcBef>
                <a:spcPts val="0"/>
              </a:spcBef>
            </a:pPr>
            <a:r>
              <a:rPr lang="en-US" sz="2400" b="1" dirty="0">
                <a:ln>
                  <a:prstDash val="solid"/>
                </a:ln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PENCEGAHAN TKI NON PROSEDURAL</a:t>
            </a:r>
          </a:p>
        </p:txBody>
      </p:sp>
      <p:sp>
        <p:nvSpPr>
          <p:cNvPr id="5" name="Rectangle 4"/>
          <p:cNvSpPr/>
          <p:nvPr/>
        </p:nvSpPr>
        <p:spPr>
          <a:xfrm>
            <a:off x="524934" y="2121174"/>
            <a:ext cx="8619066" cy="4062651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marL="355600" indent="-355600">
              <a:buFont typeface="+mj-lt"/>
              <a:buAutoNum type="arabicPeriod"/>
            </a:pPr>
            <a:r>
              <a:rPr lang="id-ID" sz="2400" dirty="0"/>
              <a:t>KTP, Ijazah, Akte lahir/Surat kenal lahir</a:t>
            </a:r>
          </a:p>
          <a:p>
            <a:pPr marL="355600" indent="-355600">
              <a:buFont typeface="+mj-lt"/>
              <a:buAutoNum type="arabicPeriod"/>
            </a:pPr>
            <a:endParaRPr lang="id-ID" sz="1100" dirty="0"/>
          </a:p>
          <a:p>
            <a:pPr marL="355600" indent="-355600">
              <a:buFont typeface="+mj-lt"/>
              <a:buAutoNum type="arabicPeriod"/>
            </a:pPr>
            <a:r>
              <a:rPr lang="id-ID" sz="2400" dirty="0"/>
              <a:t>Surat keterangan status perkawinan (Menikah/Belum menikah)</a:t>
            </a:r>
          </a:p>
          <a:p>
            <a:pPr marL="355600" indent="-355600">
              <a:buFont typeface="+mj-lt"/>
              <a:buAutoNum type="arabicPeriod"/>
            </a:pPr>
            <a:endParaRPr lang="id-ID" sz="1100" dirty="0"/>
          </a:p>
          <a:p>
            <a:pPr marL="355600" indent="-355600">
              <a:buFont typeface="+mj-lt"/>
              <a:buAutoNum type="arabicPeriod"/>
            </a:pPr>
            <a:r>
              <a:rPr lang="id-ID" sz="2400" dirty="0"/>
              <a:t>Surat  keterangan ijin suami/istri, orang tua atau wali</a:t>
            </a:r>
          </a:p>
          <a:p>
            <a:pPr marL="355600" indent="-355600">
              <a:buFont typeface="+mj-lt"/>
              <a:buAutoNum type="arabicPeriod"/>
            </a:pPr>
            <a:endParaRPr lang="id-ID" sz="1100" dirty="0"/>
          </a:p>
          <a:p>
            <a:pPr marL="355600" indent="-355600">
              <a:buFont typeface="+mj-lt"/>
              <a:buAutoNum type="arabicPeriod"/>
            </a:pPr>
            <a:r>
              <a:rPr lang="id-ID" sz="2400" dirty="0"/>
              <a:t>Sertifikat kompetensi kerja</a:t>
            </a:r>
          </a:p>
          <a:p>
            <a:pPr marL="355600" indent="-355600">
              <a:buFont typeface="+mj-lt"/>
              <a:buAutoNum type="arabicPeriod"/>
            </a:pPr>
            <a:endParaRPr lang="id-ID" sz="1100" dirty="0"/>
          </a:p>
          <a:p>
            <a:pPr marL="355600" indent="-355600">
              <a:buFont typeface="+mj-lt"/>
              <a:buAutoNum type="arabicPeriod"/>
            </a:pPr>
            <a:r>
              <a:rPr lang="id-ID" sz="2400" dirty="0"/>
              <a:t>Surat keterangan sehat berdasarkan hasil pemeriksaan kesehatan dan Psikologi</a:t>
            </a:r>
          </a:p>
          <a:p>
            <a:pPr marL="355600" indent="-355600">
              <a:buFont typeface="+mj-lt"/>
              <a:buAutoNum type="arabicPeriod"/>
            </a:pPr>
            <a:endParaRPr lang="id-ID" sz="1100" dirty="0"/>
          </a:p>
          <a:p>
            <a:pPr marL="355600" indent="-355600">
              <a:buFont typeface="+mj-lt"/>
              <a:buAutoNum type="arabicPeriod"/>
            </a:pPr>
            <a:r>
              <a:rPr lang="id-ID" sz="2400" dirty="0"/>
              <a:t>Paspor</a:t>
            </a:r>
          </a:p>
          <a:p>
            <a:pPr marL="355600" indent="-355600">
              <a:buFont typeface="+mj-lt"/>
              <a:buAutoNum type="arabicPeriod"/>
            </a:pPr>
            <a:endParaRPr lang="id-ID" sz="1100" dirty="0"/>
          </a:p>
          <a:p>
            <a:pPr marL="355600" indent="-355600">
              <a:buFont typeface="+mj-lt"/>
              <a:buAutoNum type="arabicPeriod"/>
            </a:pPr>
            <a:r>
              <a:rPr lang="id-ID" sz="2400" dirty="0"/>
              <a:t>Visa Kerja</a:t>
            </a:r>
          </a:p>
        </p:txBody>
      </p:sp>
      <p:sp>
        <p:nvSpPr>
          <p:cNvPr id="6" name="Rectangle 5"/>
          <p:cNvSpPr/>
          <p:nvPr/>
        </p:nvSpPr>
        <p:spPr>
          <a:xfrm>
            <a:off x="1538983" y="1330867"/>
            <a:ext cx="5073825" cy="584775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id-ID" sz="3200" dirty="0"/>
              <a:t>Dokumen Yang Harus Dimiliki</a:t>
            </a:r>
          </a:p>
        </p:txBody>
      </p:sp>
    </p:spTree>
    <p:extLst>
      <p:ext uri="{BB962C8B-B14F-4D97-AF65-F5344CB8AC3E}">
        <p14:creationId xmlns:p14="http://schemas.microsoft.com/office/powerpoint/2010/main" val="4078320171"/>
      </p:ext>
    </p:extLst>
  </p:cSld>
  <p:clrMapOvr>
    <a:masterClrMapping/>
  </p:clrMapOvr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Picture 2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9990"/>
            <a:ext cx="9144000" cy="6848010"/>
          </a:xfrm>
          <a:prstGeom prst="rect">
            <a:avLst/>
          </a:prstGeom>
        </p:spPr>
      </p:pic>
      <p:sp>
        <p:nvSpPr>
          <p:cNvPr id="2" name="TextBox 1"/>
          <p:cNvSpPr txBox="1"/>
          <p:nvPr/>
        </p:nvSpPr>
        <p:spPr>
          <a:xfrm>
            <a:off x="733245" y="6519446"/>
            <a:ext cx="7798280" cy="338554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id-ID" sz="1600" b="1" dirty="0">
                <a:solidFill>
                  <a:schemeClr val="bg1"/>
                </a:solidFill>
              </a:rPr>
              <a:t>DEPUTI BIDANG PENEMPATAN</a:t>
            </a:r>
            <a:endParaRPr lang="id-ID" sz="1400" b="1" dirty="0">
              <a:solidFill>
                <a:schemeClr val="bg1"/>
              </a:solidFill>
            </a:endParaRPr>
          </a:p>
        </p:txBody>
      </p:sp>
      <p:sp>
        <p:nvSpPr>
          <p:cNvPr id="4" name="Title 3"/>
          <p:cNvSpPr txBox="1">
            <a:spLocks/>
          </p:cNvSpPr>
          <p:nvPr/>
        </p:nvSpPr>
        <p:spPr>
          <a:xfrm>
            <a:off x="4451230" y="272530"/>
            <a:ext cx="2441276" cy="460715"/>
          </a:xfrm>
          <a:prstGeom prst="rect">
            <a:avLst/>
          </a:prstGeom>
        </p:spPr>
        <p:txBody>
          <a:bodyPr vert="horz" lIns="91440" tIns="45720" rIns="91440" bIns="45720" rtlCol="0" anchor="ctr">
            <a:noAutofit/>
            <a:scene3d>
              <a:camera prst="orthographicFront">
                <a:rot lat="0" lon="0" rev="0"/>
              </a:camera>
              <a:lightRig rig="glow" dir="t">
                <a:rot lat="0" lon="0" rev="3600000"/>
              </a:lightRig>
            </a:scene3d>
            <a:sp3d prstMaterial="softEdge">
              <a:bevelT w="29210" h="16510"/>
              <a:contourClr>
                <a:schemeClr val="accent4">
                  <a:alpha val="95000"/>
                </a:schemeClr>
              </a:contourClr>
            </a:sp3d>
          </a:bodyPr>
          <a:lstStyle>
            <a:lvl1pPr algn="l" defTabSz="914400" rtl="0" eaLnBrk="1" latinLnBrk="0" hangingPunct="1">
              <a:lnSpc>
                <a:spcPct val="90000"/>
              </a:lnSpc>
              <a:spcBef>
                <a:spcPct val="0"/>
              </a:spcBef>
              <a:buNone/>
              <a:defRPr sz="4400" kern="1200">
                <a:solidFill>
                  <a:schemeClr val="tx1"/>
                </a:solidFill>
                <a:latin typeface="+mj-lt"/>
                <a:ea typeface="+mj-ea"/>
                <a:cs typeface="+mj-cs"/>
              </a:defRPr>
            </a:lvl1pPr>
          </a:lstStyle>
          <a:p>
            <a:pPr algn="ctr">
              <a:spcBef>
                <a:spcPts val="0"/>
              </a:spcBef>
            </a:pPr>
            <a:r>
              <a:rPr lang="en-US" sz="2400" b="1" dirty="0">
                <a:ln>
                  <a:prstDash val="solid"/>
                </a:ln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PENCEGAHAN TKI NON PROSEDURAL</a:t>
            </a:r>
          </a:p>
        </p:txBody>
      </p:sp>
      <p:sp>
        <p:nvSpPr>
          <p:cNvPr id="5" name="TextBox 4"/>
          <p:cNvSpPr txBox="1"/>
          <p:nvPr/>
        </p:nvSpPr>
        <p:spPr>
          <a:xfrm>
            <a:off x="502805" y="2374897"/>
            <a:ext cx="8251729" cy="332398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514350" indent="-514350" algn="just">
              <a:buFont typeface="+mj-lt"/>
              <a:buAutoNum type="arabicPeriod" startAt="8"/>
            </a:pPr>
            <a:r>
              <a:rPr lang="id-ID" sz="2800" dirty="0"/>
              <a:t>Perjanjian Penempatan TKI</a:t>
            </a:r>
          </a:p>
          <a:p>
            <a:pPr marL="514350" indent="-514350" algn="just">
              <a:buFont typeface="+mj-lt"/>
              <a:buAutoNum type="arabicPeriod" startAt="8"/>
            </a:pPr>
            <a:endParaRPr lang="id-ID" sz="1050" dirty="0"/>
          </a:p>
          <a:p>
            <a:pPr marL="514350" indent="-514350" algn="just">
              <a:buFont typeface="+mj-lt"/>
              <a:buAutoNum type="arabicPeriod" startAt="8"/>
            </a:pPr>
            <a:r>
              <a:rPr lang="id-ID" sz="2800" dirty="0"/>
              <a:t>Perjanjian Kerja (PK)</a:t>
            </a:r>
          </a:p>
          <a:p>
            <a:pPr marL="514350" indent="-514350" algn="just">
              <a:buFont typeface="+mj-lt"/>
              <a:buAutoNum type="arabicPeriod" startAt="8"/>
            </a:pPr>
            <a:endParaRPr lang="id-ID" sz="1050" dirty="0"/>
          </a:p>
          <a:p>
            <a:pPr marL="514350" indent="-514350" algn="just">
              <a:buFont typeface="+mj-lt"/>
              <a:buAutoNum type="arabicPeriod" startAt="8"/>
            </a:pPr>
            <a:r>
              <a:rPr lang="id-ID" sz="2800" dirty="0"/>
              <a:t>Kartu Peserta Asuransi</a:t>
            </a:r>
          </a:p>
          <a:p>
            <a:pPr marL="514350" indent="-514350" algn="just">
              <a:buFont typeface="+mj-lt"/>
              <a:buAutoNum type="arabicPeriod" startAt="8"/>
            </a:pPr>
            <a:endParaRPr lang="id-ID" sz="1050" dirty="0"/>
          </a:p>
          <a:p>
            <a:pPr marL="514350" indent="-514350" algn="just">
              <a:buFont typeface="+mj-lt"/>
              <a:buAutoNum type="arabicPeriod" startAt="8"/>
            </a:pPr>
            <a:r>
              <a:rPr lang="id-ID" sz="2800" dirty="0"/>
              <a:t>Surat Keterangan telah mengikuti Pembekalan Akhir Pemberangkatan (PAP)</a:t>
            </a:r>
          </a:p>
          <a:p>
            <a:pPr marL="514350" indent="-514350" algn="just">
              <a:buFont typeface="+mj-lt"/>
              <a:buAutoNum type="arabicPeriod" startAt="8"/>
            </a:pPr>
            <a:endParaRPr lang="id-ID" sz="1050" dirty="0"/>
          </a:p>
          <a:p>
            <a:pPr marL="514350" indent="-514350" algn="just">
              <a:buFont typeface="+mj-lt"/>
              <a:buAutoNum type="arabicPeriod" startAt="8"/>
            </a:pPr>
            <a:r>
              <a:rPr lang="id-ID" sz="2800" dirty="0"/>
              <a:t>Kartu Tenaga Kerja Luar Negeri (KTKLN)</a:t>
            </a:r>
          </a:p>
        </p:txBody>
      </p:sp>
      <p:sp>
        <p:nvSpPr>
          <p:cNvPr id="6" name="Rectangle 5"/>
          <p:cNvSpPr/>
          <p:nvPr/>
        </p:nvSpPr>
        <p:spPr>
          <a:xfrm>
            <a:off x="463716" y="1220800"/>
            <a:ext cx="2558521" cy="584775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id-ID" sz="3200" dirty="0"/>
              <a:t>Lanjutan ........</a:t>
            </a:r>
          </a:p>
        </p:txBody>
      </p:sp>
    </p:spTree>
    <p:extLst>
      <p:ext uri="{BB962C8B-B14F-4D97-AF65-F5344CB8AC3E}">
        <p14:creationId xmlns:p14="http://schemas.microsoft.com/office/powerpoint/2010/main" val="4078320171"/>
      </p:ext>
    </p:extLst>
  </p:cSld>
  <p:clrMapOvr>
    <a:masterClrMapping/>
  </p:clrMapOvr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Picture 2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9990"/>
            <a:ext cx="9144000" cy="6848010"/>
          </a:xfrm>
          <a:prstGeom prst="rect">
            <a:avLst/>
          </a:prstGeom>
        </p:spPr>
      </p:pic>
      <p:sp>
        <p:nvSpPr>
          <p:cNvPr id="2" name="TextBox 1"/>
          <p:cNvSpPr txBox="1"/>
          <p:nvPr/>
        </p:nvSpPr>
        <p:spPr>
          <a:xfrm>
            <a:off x="733245" y="6519446"/>
            <a:ext cx="7798280" cy="338554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id-ID" sz="1600" b="1" dirty="0">
                <a:solidFill>
                  <a:schemeClr val="bg1"/>
                </a:solidFill>
              </a:rPr>
              <a:t>DEPUTI BIDANG PENEMPATAN</a:t>
            </a:r>
            <a:endParaRPr lang="id-ID" sz="1400" b="1" dirty="0">
              <a:solidFill>
                <a:schemeClr val="bg1"/>
              </a:solidFill>
            </a:endParaRPr>
          </a:p>
        </p:txBody>
      </p:sp>
      <p:sp>
        <p:nvSpPr>
          <p:cNvPr id="4" name="Title 3"/>
          <p:cNvSpPr txBox="1">
            <a:spLocks/>
          </p:cNvSpPr>
          <p:nvPr/>
        </p:nvSpPr>
        <p:spPr>
          <a:xfrm>
            <a:off x="4451230" y="272530"/>
            <a:ext cx="2441276" cy="460715"/>
          </a:xfrm>
          <a:prstGeom prst="rect">
            <a:avLst/>
          </a:prstGeom>
        </p:spPr>
        <p:txBody>
          <a:bodyPr vert="horz" lIns="91440" tIns="45720" rIns="91440" bIns="45720" rtlCol="0" anchor="ctr">
            <a:noAutofit/>
            <a:scene3d>
              <a:camera prst="orthographicFront">
                <a:rot lat="0" lon="0" rev="0"/>
              </a:camera>
              <a:lightRig rig="glow" dir="t">
                <a:rot lat="0" lon="0" rev="3600000"/>
              </a:lightRig>
            </a:scene3d>
            <a:sp3d prstMaterial="softEdge">
              <a:bevelT w="29210" h="16510"/>
              <a:contourClr>
                <a:schemeClr val="accent4">
                  <a:alpha val="95000"/>
                </a:schemeClr>
              </a:contourClr>
            </a:sp3d>
          </a:bodyPr>
          <a:lstStyle>
            <a:lvl1pPr algn="l" defTabSz="914400" rtl="0" eaLnBrk="1" latinLnBrk="0" hangingPunct="1">
              <a:lnSpc>
                <a:spcPct val="90000"/>
              </a:lnSpc>
              <a:spcBef>
                <a:spcPct val="0"/>
              </a:spcBef>
              <a:buNone/>
              <a:defRPr sz="4400" kern="1200">
                <a:solidFill>
                  <a:schemeClr val="tx1"/>
                </a:solidFill>
                <a:latin typeface="+mj-lt"/>
                <a:ea typeface="+mj-ea"/>
                <a:cs typeface="+mj-cs"/>
              </a:defRPr>
            </a:lvl1pPr>
          </a:lstStyle>
          <a:p>
            <a:pPr algn="ctr">
              <a:spcBef>
                <a:spcPts val="0"/>
              </a:spcBef>
            </a:pPr>
            <a:r>
              <a:rPr lang="en-US" sz="2400" b="1" dirty="0">
                <a:ln>
                  <a:prstDash val="solid"/>
                </a:ln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PENCEGAHAN TKI NON PROSEDURAL</a:t>
            </a:r>
          </a:p>
        </p:txBody>
      </p:sp>
      <p:sp>
        <p:nvSpPr>
          <p:cNvPr id="5" name="Rectangle 4"/>
          <p:cNvSpPr/>
          <p:nvPr/>
        </p:nvSpPr>
        <p:spPr>
          <a:xfrm>
            <a:off x="474121" y="1922902"/>
            <a:ext cx="8382012" cy="3670236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marL="271463" indent="-271463">
              <a:buFont typeface="+mj-lt"/>
              <a:buAutoNum type="arabicPeriod"/>
            </a:pPr>
            <a:r>
              <a:rPr lang="id-ID" sz="2000" dirty="0"/>
              <a:t>Carilah informasi PPTKIS di Dinas Ketenagakerjaan Kabupaten/Kota, BP3TKI, LP3TKI, P4TKI dan di website: jobsinfo.bnp2tki.go.id</a:t>
            </a:r>
          </a:p>
          <a:p>
            <a:pPr marL="271463" indent="-271463">
              <a:buFont typeface="+mj-lt"/>
              <a:buAutoNum type="arabicPeriod"/>
            </a:pPr>
            <a:endParaRPr lang="id-ID" sz="1050" dirty="0"/>
          </a:p>
          <a:p>
            <a:pPr marL="271463" indent="-271463">
              <a:buFont typeface="+mj-lt"/>
              <a:buAutoNum type="arabicPeriod"/>
            </a:pPr>
            <a:r>
              <a:rPr lang="id-ID" sz="2000" dirty="0"/>
              <a:t>Ikuti penyuluhan  oleh petugas PPTKIS Bersama Disnaker Kabupaten/Kota, BP3TKI, LP3TKI, P4TKI</a:t>
            </a:r>
          </a:p>
          <a:p>
            <a:pPr marL="271463" indent="-271463">
              <a:buFont typeface="+mj-lt"/>
              <a:buAutoNum type="arabicPeriod"/>
            </a:pPr>
            <a:endParaRPr lang="id-ID" sz="1050" dirty="0"/>
          </a:p>
          <a:p>
            <a:pPr marL="271463" indent="-271463">
              <a:buFont typeface="+mj-lt"/>
              <a:buAutoNum type="arabicPeriod"/>
            </a:pPr>
            <a:r>
              <a:rPr lang="id-ID" sz="2000" dirty="0"/>
              <a:t>Mendaftar di Dinas Ketenagakerjaan Kabupaten/Kota </a:t>
            </a:r>
          </a:p>
          <a:p>
            <a:pPr marL="271463" indent="-271463">
              <a:buFont typeface="+mj-lt"/>
              <a:buAutoNum type="arabicPeriod"/>
            </a:pPr>
            <a:endParaRPr lang="id-ID" sz="1050" dirty="0"/>
          </a:p>
          <a:p>
            <a:pPr marL="271463" indent="-271463">
              <a:buFont typeface="+mj-lt"/>
              <a:buAutoNum type="arabicPeriod"/>
            </a:pPr>
            <a:r>
              <a:rPr lang="id-ID" sz="2000" dirty="0"/>
              <a:t>Ikuti proses seleksi yang dilakukan oleh PPTKIS dan Disnaker Kabupaten/Kota</a:t>
            </a:r>
          </a:p>
          <a:p>
            <a:pPr marL="271463" indent="-271463">
              <a:buFont typeface="+mj-lt"/>
              <a:buAutoNum type="arabicPeriod"/>
            </a:pPr>
            <a:endParaRPr lang="id-ID" sz="1050" dirty="0"/>
          </a:p>
          <a:p>
            <a:pPr marL="271463" indent="-271463">
              <a:buFont typeface="+mj-lt"/>
              <a:buAutoNum type="arabicPeriod"/>
            </a:pPr>
            <a:r>
              <a:rPr lang="sv-SE" sz="2000" dirty="0"/>
              <a:t>Menandatangani perjanjian penempatan dengan PPTKIS yang disahkan oleh Disnaker Kabupaten/Kota</a:t>
            </a:r>
            <a:endParaRPr lang="id-ID" sz="2000" dirty="0"/>
          </a:p>
          <a:p>
            <a:pPr marL="271463" indent="-271463">
              <a:buFont typeface="+mj-lt"/>
              <a:buAutoNum type="arabicPeriod"/>
            </a:pPr>
            <a:endParaRPr lang="id-ID" sz="1050" dirty="0"/>
          </a:p>
          <a:p>
            <a:pPr marL="271463" indent="-271463">
              <a:buFont typeface="+mj-lt"/>
              <a:buAutoNum type="arabicPeriod"/>
            </a:pPr>
            <a:r>
              <a:rPr lang="id-ID" sz="2000" dirty="0"/>
              <a:t>Pastikan berdokumen lengkap</a:t>
            </a:r>
          </a:p>
        </p:txBody>
      </p:sp>
      <p:sp>
        <p:nvSpPr>
          <p:cNvPr id="6" name="Rectangle 5"/>
          <p:cNvSpPr/>
          <p:nvPr/>
        </p:nvSpPr>
        <p:spPr>
          <a:xfrm>
            <a:off x="1513583" y="1195400"/>
            <a:ext cx="5644687" cy="584775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id-ID" sz="3200" b="1" dirty="0"/>
              <a:t>Langkah Menjadi TKI Prosedural</a:t>
            </a:r>
          </a:p>
        </p:txBody>
      </p:sp>
    </p:spTree>
    <p:extLst>
      <p:ext uri="{BB962C8B-B14F-4D97-AF65-F5344CB8AC3E}">
        <p14:creationId xmlns:p14="http://schemas.microsoft.com/office/powerpoint/2010/main" val="4078320171"/>
      </p:ext>
    </p:extLst>
  </p:cSld>
  <p:clrMapOvr>
    <a:masterClrMapping/>
  </p:clrMapOvr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Picture 2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9990"/>
            <a:ext cx="9144000" cy="6848010"/>
          </a:xfrm>
          <a:prstGeom prst="rect">
            <a:avLst/>
          </a:prstGeom>
        </p:spPr>
      </p:pic>
      <p:sp>
        <p:nvSpPr>
          <p:cNvPr id="2" name="TextBox 1"/>
          <p:cNvSpPr txBox="1"/>
          <p:nvPr/>
        </p:nvSpPr>
        <p:spPr>
          <a:xfrm>
            <a:off x="733245" y="6519446"/>
            <a:ext cx="7798280" cy="338554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id-ID" sz="1600" b="1" dirty="0">
                <a:solidFill>
                  <a:schemeClr val="bg1"/>
                </a:solidFill>
              </a:rPr>
              <a:t>DEPUTI BIDANG PENEMPATAN</a:t>
            </a:r>
            <a:endParaRPr lang="id-ID" sz="1400" b="1" dirty="0">
              <a:solidFill>
                <a:schemeClr val="bg1"/>
              </a:solidFill>
            </a:endParaRPr>
          </a:p>
        </p:txBody>
      </p:sp>
      <p:sp>
        <p:nvSpPr>
          <p:cNvPr id="4" name="Title 3"/>
          <p:cNvSpPr txBox="1">
            <a:spLocks/>
          </p:cNvSpPr>
          <p:nvPr/>
        </p:nvSpPr>
        <p:spPr>
          <a:xfrm>
            <a:off x="4451230" y="272530"/>
            <a:ext cx="2441276" cy="460715"/>
          </a:xfrm>
          <a:prstGeom prst="rect">
            <a:avLst/>
          </a:prstGeom>
        </p:spPr>
        <p:txBody>
          <a:bodyPr vert="horz" lIns="91440" tIns="45720" rIns="91440" bIns="45720" rtlCol="0" anchor="ctr">
            <a:noAutofit/>
            <a:scene3d>
              <a:camera prst="orthographicFront">
                <a:rot lat="0" lon="0" rev="0"/>
              </a:camera>
              <a:lightRig rig="glow" dir="t">
                <a:rot lat="0" lon="0" rev="3600000"/>
              </a:lightRig>
            </a:scene3d>
            <a:sp3d prstMaterial="softEdge">
              <a:bevelT w="29210" h="16510"/>
              <a:contourClr>
                <a:schemeClr val="accent4">
                  <a:alpha val="95000"/>
                </a:schemeClr>
              </a:contourClr>
            </a:sp3d>
          </a:bodyPr>
          <a:lstStyle>
            <a:lvl1pPr algn="l" defTabSz="914400" rtl="0" eaLnBrk="1" latinLnBrk="0" hangingPunct="1">
              <a:lnSpc>
                <a:spcPct val="90000"/>
              </a:lnSpc>
              <a:spcBef>
                <a:spcPct val="0"/>
              </a:spcBef>
              <a:buNone/>
              <a:defRPr sz="4400" kern="1200">
                <a:solidFill>
                  <a:schemeClr val="tx1"/>
                </a:solidFill>
                <a:latin typeface="+mj-lt"/>
                <a:ea typeface="+mj-ea"/>
                <a:cs typeface="+mj-cs"/>
              </a:defRPr>
            </a:lvl1pPr>
          </a:lstStyle>
          <a:p>
            <a:pPr algn="ctr">
              <a:spcBef>
                <a:spcPts val="0"/>
              </a:spcBef>
            </a:pPr>
            <a:r>
              <a:rPr lang="en-US" sz="2400" b="1" dirty="0">
                <a:ln>
                  <a:prstDash val="solid"/>
                </a:ln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PENCEGAHAN TKI NON PROSEDURAL</a:t>
            </a:r>
          </a:p>
        </p:txBody>
      </p:sp>
      <p:sp>
        <p:nvSpPr>
          <p:cNvPr id="6" name="Rectangle 5"/>
          <p:cNvSpPr/>
          <p:nvPr/>
        </p:nvSpPr>
        <p:spPr>
          <a:xfrm>
            <a:off x="226649" y="1085333"/>
            <a:ext cx="2558521" cy="584775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id-ID" sz="3200" dirty="0"/>
              <a:t>Lanjutan ........</a:t>
            </a:r>
          </a:p>
        </p:txBody>
      </p:sp>
      <p:sp>
        <p:nvSpPr>
          <p:cNvPr id="7" name="Rectangle 6"/>
          <p:cNvSpPr/>
          <p:nvPr/>
        </p:nvSpPr>
        <p:spPr>
          <a:xfrm>
            <a:off x="491066" y="1635035"/>
            <a:ext cx="8373534" cy="4593565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marL="457200" indent="-457200">
              <a:buFont typeface="+mj-lt"/>
              <a:buAutoNum type="arabicPeriod" startAt="7"/>
            </a:pPr>
            <a:r>
              <a:rPr lang="id-ID" sz="2000" dirty="0"/>
              <a:t>Pahami isi dan tandatangani perjanjian kerja yang telah mendapat persetujuan dari KBRI/KJRI dan khusus Taiwan dari KDEI</a:t>
            </a:r>
          </a:p>
          <a:p>
            <a:pPr marL="271463" indent="-271463">
              <a:buFont typeface="+mj-lt"/>
              <a:buAutoNum type="arabicPeriod" startAt="7"/>
            </a:pPr>
            <a:endParaRPr lang="id-ID" sz="1050" dirty="0"/>
          </a:p>
          <a:p>
            <a:pPr marL="457200" indent="-457200">
              <a:buFont typeface="+mj-lt"/>
              <a:buAutoNum type="arabicPeriod" startAt="7"/>
            </a:pPr>
            <a:r>
              <a:rPr lang="id-ID" sz="2000" dirty="0"/>
              <a:t>Wajib mengikuti Pembekalan Akhir Pemberangkatan (PAP) dari BP3TKI, LP3TKI, P4TKI</a:t>
            </a:r>
          </a:p>
          <a:p>
            <a:pPr marL="271463" indent="-271463">
              <a:buFont typeface="+mj-lt"/>
              <a:buAutoNum type="arabicPeriod" startAt="7"/>
            </a:pPr>
            <a:endParaRPr lang="id-ID" sz="1050" dirty="0"/>
          </a:p>
          <a:p>
            <a:pPr marL="457200" indent="-457200">
              <a:buFont typeface="+mj-lt"/>
              <a:buAutoNum type="arabicPeriod" startAt="7"/>
            </a:pPr>
            <a:r>
              <a:rPr lang="id-ID" sz="2000" dirty="0"/>
              <a:t>Memiliki E-KTKLN yang pengurusannya di BP3TKI/ LP3TKI/P4TKI/LTSP secara  GRATIS</a:t>
            </a:r>
          </a:p>
          <a:p>
            <a:pPr marL="271463" indent="-271463">
              <a:buFont typeface="+mj-lt"/>
              <a:buAutoNum type="arabicPeriod" startAt="7"/>
            </a:pPr>
            <a:endParaRPr lang="id-ID" sz="1050" dirty="0"/>
          </a:p>
          <a:p>
            <a:pPr marL="457200" indent="-457200">
              <a:buFont typeface="+mj-lt"/>
              <a:buAutoNum type="arabicPeriod" startAt="7"/>
            </a:pPr>
            <a:r>
              <a:rPr lang="id-ID" sz="2000" dirty="0"/>
              <a:t>Setelah tiba di Negara Penempatan, Melapor ke Perwakilan RI di Negara Penempatan</a:t>
            </a:r>
          </a:p>
          <a:p>
            <a:pPr marL="271463" indent="-271463">
              <a:buFont typeface="+mj-lt"/>
              <a:buAutoNum type="arabicPeriod" startAt="7"/>
            </a:pPr>
            <a:endParaRPr lang="id-ID" sz="1050" dirty="0"/>
          </a:p>
          <a:p>
            <a:pPr marL="457200" indent="-457200">
              <a:buFont typeface="+mj-lt"/>
              <a:buAutoNum type="arabicPeriod" startAt="7"/>
            </a:pPr>
            <a:r>
              <a:rPr lang="id-ID" sz="2000" dirty="0"/>
              <a:t>Setelah Kontrak Kerja berakhir, kembali ke tanah air dan Khusus bagi TKI bermasalah, melapor ke Petugas BP3TKI, LP3TKI, P4TKI di Bandara/Pelabuhan</a:t>
            </a:r>
          </a:p>
          <a:p>
            <a:pPr marL="271463" indent="-271463">
              <a:buFont typeface="+mj-lt"/>
              <a:buAutoNum type="arabicPeriod" startAt="7"/>
            </a:pPr>
            <a:endParaRPr lang="id-ID" sz="1050" dirty="0"/>
          </a:p>
          <a:p>
            <a:pPr marL="457200" indent="-457200">
              <a:buFont typeface="+mj-lt"/>
              <a:buAutoNum type="arabicPeriod" startAt="7"/>
            </a:pPr>
            <a:r>
              <a:rPr lang="it-IT" sz="2000" dirty="0"/>
              <a:t>TKI Purna bisa mengikuti Program Pemberdayaan TKI Purna dan Keluarga</a:t>
            </a:r>
            <a:endParaRPr lang="id-ID" sz="2000" dirty="0"/>
          </a:p>
        </p:txBody>
      </p:sp>
    </p:spTree>
    <p:extLst>
      <p:ext uri="{BB962C8B-B14F-4D97-AF65-F5344CB8AC3E}">
        <p14:creationId xmlns:p14="http://schemas.microsoft.com/office/powerpoint/2010/main" val="4078320171"/>
      </p:ext>
    </p:extLst>
  </p:cSld>
  <p:clrMapOvr>
    <a:masterClrMapping/>
  </p:clrMapOvr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Picture 2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9990"/>
            <a:ext cx="9144000" cy="6848010"/>
          </a:xfrm>
          <a:prstGeom prst="rect">
            <a:avLst/>
          </a:prstGeom>
        </p:spPr>
      </p:pic>
      <p:sp>
        <p:nvSpPr>
          <p:cNvPr id="2" name="TextBox 1"/>
          <p:cNvSpPr txBox="1"/>
          <p:nvPr/>
        </p:nvSpPr>
        <p:spPr>
          <a:xfrm>
            <a:off x="733245" y="6519446"/>
            <a:ext cx="7798280" cy="338554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id-ID" sz="1600" b="1" dirty="0">
                <a:solidFill>
                  <a:schemeClr val="bg1"/>
                </a:solidFill>
              </a:rPr>
              <a:t>DEPUTI BIDANG PENEMPATAN</a:t>
            </a:r>
            <a:endParaRPr lang="id-ID" sz="1400" b="1" dirty="0">
              <a:solidFill>
                <a:schemeClr val="bg1"/>
              </a:solidFill>
            </a:endParaRPr>
          </a:p>
        </p:txBody>
      </p:sp>
      <p:sp>
        <p:nvSpPr>
          <p:cNvPr id="4" name="Title 3"/>
          <p:cNvSpPr txBox="1">
            <a:spLocks/>
          </p:cNvSpPr>
          <p:nvPr/>
        </p:nvSpPr>
        <p:spPr>
          <a:xfrm>
            <a:off x="4451230" y="272530"/>
            <a:ext cx="2441276" cy="460715"/>
          </a:xfrm>
          <a:prstGeom prst="rect">
            <a:avLst/>
          </a:prstGeom>
        </p:spPr>
        <p:txBody>
          <a:bodyPr vert="horz" lIns="91440" tIns="45720" rIns="91440" bIns="45720" rtlCol="0" anchor="ctr">
            <a:noAutofit/>
            <a:scene3d>
              <a:camera prst="orthographicFront">
                <a:rot lat="0" lon="0" rev="0"/>
              </a:camera>
              <a:lightRig rig="glow" dir="t">
                <a:rot lat="0" lon="0" rev="3600000"/>
              </a:lightRig>
            </a:scene3d>
            <a:sp3d prstMaterial="softEdge">
              <a:bevelT w="29210" h="16510"/>
              <a:contourClr>
                <a:schemeClr val="accent4">
                  <a:alpha val="95000"/>
                </a:schemeClr>
              </a:contourClr>
            </a:sp3d>
          </a:bodyPr>
          <a:lstStyle>
            <a:lvl1pPr algn="l" defTabSz="914400" rtl="0" eaLnBrk="1" latinLnBrk="0" hangingPunct="1">
              <a:lnSpc>
                <a:spcPct val="90000"/>
              </a:lnSpc>
              <a:spcBef>
                <a:spcPct val="0"/>
              </a:spcBef>
              <a:buNone/>
              <a:defRPr sz="4400" kern="1200">
                <a:solidFill>
                  <a:schemeClr val="tx1"/>
                </a:solidFill>
                <a:latin typeface="+mj-lt"/>
                <a:ea typeface="+mj-ea"/>
                <a:cs typeface="+mj-cs"/>
              </a:defRPr>
            </a:lvl1pPr>
          </a:lstStyle>
          <a:p>
            <a:pPr algn="ctr">
              <a:spcBef>
                <a:spcPts val="0"/>
              </a:spcBef>
            </a:pPr>
            <a:r>
              <a:rPr lang="en-US" sz="2400" b="1" dirty="0">
                <a:ln>
                  <a:prstDash val="solid"/>
                </a:ln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PENCEGAHAN TKI NON PROSEDURAL</a:t>
            </a:r>
          </a:p>
        </p:txBody>
      </p:sp>
      <p:sp>
        <p:nvSpPr>
          <p:cNvPr id="5" name="Content Placeholder 2"/>
          <p:cNvSpPr txBox="1">
            <a:spLocks/>
          </p:cNvSpPr>
          <p:nvPr/>
        </p:nvSpPr>
        <p:spPr>
          <a:xfrm>
            <a:off x="407179" y="2246788"/>
            <a:ext cx="8329642" cy="3679559"/>
          </a:xfrm>
          <a:prstGeom prst="rect">
            <a:avLst/>
          </a:prstGeom>
        </p:spPr>
        <p:txBody>
          <a:bodyPr>
            <a:normAutofit/>
          </a:bodyPr>
          <a:lstStyle>
            <a:lvl1pPr marL="228600" indent="-228600" algn="l" defTabSz="914400" rtl="0" eaLnBrk="1" latinLnBrk="0" hangingPunct="1"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Char char="•"/>
              <a:defRPr sz="2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6858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11430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6002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20574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5146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9718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4290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8862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algn="just"/>
            <a:r>
              <a:rPr lang="en-US" sz="2400" dirty="0" err="1"/>
              <a:t>Perlu</a:t>
            </a:r>
            <a:r>
              <a:rPr lang="en-US" sz="2400" dirty="0"/>
              <a:t> </a:t>
            </a:r>
            <a:r>
              <a:rPr lang="en-US" sz="2400" dirty="0" err="1"/>
              <a:t>koordinasi</a:t>
            </a:r>
            <a:r>
              <a:rPr lang="en-US" sz="2400" dirty="0"/>
              <a:t> </a:t>
            </a:r>
            <a:r>
              <a:rPr lang="en-US" sz="2400" dirty="0" err="1"/>
              <a:t>semua</a:t>
            </a:r>
            <a:r>
              <a:rPr lang="en-US" sz="2400" dirty="0"/>
              <a:t> </a:t>
            </a:r>
            <a:r>
              <a:rPr lang="en-US" sz="2400" dirty="0" err="1"/>
              <a:t>Pemangku</a:t>
            </a:r>
            <a:r>
              <a:rPr lang="en-US" sz="2400" dirty="0"/>
              <a:t> </a:t>
            </a:r>
            <a:r>
              <a:rPr lang="en-US" sz="2400" dirty="0" err="1"/>
              <a:t>Kepentingan</a:t>
            </a:r>
            <a:r>
              <a:rPr lang="en-US" sz="2400" dirty="0"/>
              <a:t> /Stakeholder </a:t>
            </a:r>
            <a:r>
              <a:rPr lang="en-US" sz="2400" dirty="0" err="1"/>
              <a:t>terkait</a:t>
            </a:r>
            <a:r>
              <a:rPr lang="en-US" sz="2400" dirty="0"/>
              <a:t> </a:t>
            </a:r>
            <a:r>
              <a:rPr lang="en-US" sz="2400" dirty="0" err="1"/>
              <a:t>serta</a:t>
            </a:r>
            <a:r>
              <a:rPr lang="en-US" sz="2400" dirty="0"/>
              <a:t> </a:t>
            </a:r>
            <a:r>
              <a:rPr lang="en-US" sz="2400" dirty="0" err="1"/>
              <a:t>masyarakat</a:t>
            </a:r>
            <a:r>
              <a:rPr lang="en-US" sz="2400" dirty="0"/>
              <a:t> </a:t>
            </a:r>
            <a:r>
              <a:rPr lang="en-US" sz="2400" dirty="0" err="1"/>
              <a:t>untuk</a:t>
            </a:r>
            <a:r>
              <a:rPr lang="en-US" sz="2400" dirty="0"/>
              <a:t> </a:t>
            </a:r>
            <a:r>
              <a:rPr lang="en-US" sz="2400" dirty="0" err="1"/>
              <a:t>memutus</a:t>
            </a:r>
            <a:r>
              <a:rPr lang="en-US" sz="2400" dirty="0"/>
              <a:t> </a:t>
            </a:r>
            <a:r>
              <a:rPr lang="en-US" sz="2400" dirty="0" err="1"/>
              <a:t>mata</a:t>
            </a:r>
            <a:r>
              <a:rPr lang="en-US" sz="2400" dirty="0"/>
              <a:t> </a:t>
            </a:r>
            <a:r>
              <a:rPr lang="en-US" sz="2400" dirty="0" err="1"/>
              <a:t>rantai</a:t>
            </a:r>
            <a:r>
              <a:rPr lang="en-US" sz="2400" dirty="0"/>
              <a:t> </a:t>
            </a:r>
            <a:r>
              <a:rPr lang="en-US" sz="2400" dirty="0" err="1"/>
              <a:t>praktik</a:t>
            </a:r>
            <a:r>
              <a:rPr lang="en-US" sz="2400" dirty="0"/>
              <a:t> </a:t>
            </a:r>
            <a:r>
              <a:rPr lang="en-US" sz="2400" dirty="0" err="1"/>
              <a:t>pengiriman</a:t>
            </a:r>
            <a:r>
              <a:rPr lang="en-US" sz="2400" dirty="0"/>
              <a:t> TKI Non </a:t>
            </a:r>
            <a:r>
              <a:rPr lang="en-US" sz="2400" dirty="0" err="1"/>
              <a:t>Prosedural</a:t>
            </a:r>
            <a:endParaRPr lang="en-US" sz="2400" dirty="0"/>
          </a:p>
          <a:p>
            <a:pPr algn="just"/>
            <a:r>
              <a:rPr lang="en-US" sz="2400" dirty="0" err="1"/>
              <a:t>Perlu</a:t>
            </a:r>
            <a:r>
              <a:rPr lang="en-US" sz="2400" dirty="0"/>
              <a:t> </a:t>
            </a:r>
            <a:r>
              <a:rPr lang="en-US" sz="2400" dirty="0" err="1"/>
              <a:t>peningkatan</a:t>
            </a:r>
            <a:r>
              <a:rPr lang="en-US" sz="2400" dirty="0"/>
              <a:t> </a:t>
            </a:r>
            <a:r>
              <a:rPr lang="en-US" sz="2400" dirty="0" err="1"/>
              <a:t>kesadaran</a:t>
            </a:r>
            <a:r>
              <a:rPr lang="en-US" sz="2400" dirty="0"/>
              <a:t> </a:t>
            </a:r>
            <a:r>
              <a:rPr lang="en-US" sz="2400" dirty="0" err="1"/>
              <a:t>bahwa</a:t>
            </a:r>
            <a:r>
              <a:rPr lang="en-US" sz="2400" dirty="0"/>
              <a:t> TKI yang </a:t>
            </a:r>
            <a:r>
              <a:rPr lang="en-US" sz="2400" dirty="0" err="1"/>
              <a:t>harus</a:t>
            </a:r>
            <a:r>
              <a:rPr lang="en-US" sz="2400" dirty="0"/>
              <a:t> </a:t>
            </a:r>
            <a:r>
              <a:rPr lang="en-US" sz="2400" dirty="0" err="1"/>
              <a:t>ditingkatkan</a:t>
            </a:r>
            <a:r>
              <a:rPr lang="en-US" sz="2400" dirty="0"/>
              <a:t> </a:t>
            </a:r>
            <a:r>
              <a:rPr lang="en-US" sz="2400" dirty="0" err="1"/>
              <a:t>kualitasnya</a:t>
            </a:r>
            <a:r>
              <a:rPr lang="en-US" sz="2400" dirty="0"/>
              <a:t> </a:t>
            </a:r>
            <a:r>
              <a:rPr lang="en-US" sz="2400" dirty="0" err="1"/>
              <a:t>dan</a:t>
            </a:r>
            <a:r>
              <a:rPr lang="en-US" sz="2400" dirty="0"/>
              <a:t> </a:t>
            </a:r>
            <a:r>
              <a:rPr lang="en-US" sz="2400" dirty="0" err="1"/>
              <a:t>sadar</a:t>
            </a:r>
            <a:r>
              <a:rPr lang="en-US" sz="2400" dirty="0"/>
              <a:t> </a:t>
            </a:r>
            <a:r>
              <a:rPr lang="en-US" sz="2400" dirty="0" err="1"/>
              <a:t>akan</a:t>
            </a:r>
            <a:r>
              <a:rPr lang="en-US" sz="2400" dirty="0"/>
              <a:t> </a:t>
            </a:r>
            <a:r>
              <a:rPr lang="en-US" sz="2400" dirty="0" err="1"/>
              <a:t>hak</a:t>
            </a:r>
            <a:r>
              <a:rPr lang="en-US" sz="2400" dirty="0"/>
              <a:t> </a:t>
            </a:r>
            <a:r>
              <a:rPr lang="en-US" sz="2400" dirty="0" err="1"/>
              <a:t>serta</a:t>
            </a:r>
            <a:r>
              <a:rPr lang="en-US" sz="2400" dirty="0"/>
              <a:t> </a:t>
            </a:r>
            <a:r>
              <a:rPr lang="en-US" sz="2400" dirty="0" err="1"/>
              <a:t>kewajibannya</a:t>
            </a:r>
            <a:r>
              <a:rPr lang="en-US" sz="2400" dirty="0"/>
              <a:t> </a:t>
            </a:r>
            <a:r>
              <a:rPr lang="en-US" sz="2400" dirty="0" err="1"/>
              <a:t>sehingga</a:t>
            </a:r>
            <a:r>
              <a:rPr lang="en-US" sz="2400" dirty="0"/>
              <a:t> </a:t>
            </a:r>
            <a:r>
              <a:rPr lang="en-US" sz="2400" dirty="0" err="1"/>
              <a:t>tidak</a:t>
            </a:r>
            <a:r>
              <a:rPr lang="en-US" sz="2400" dirty="0"/>
              <a:t> </a:t>
            </a:r>
            <a:r>
              <a:rPr lang="en-US" sz="2400" dirty="0" err="1"/>
              <a:t>dijadikan</a:t>
            </a:r>
            <a:r>
              <a:rPr lang="en-US" sz="2400" dirty="0"/>
              <a:t> </a:t>
            </a:r>
            <a:r>
              <a:rPr lang="en-US" sz="2400" dirty="0" err="1"/>
              <a:t>komoditi</a:t>
            </a:r>
            <a:r>
              <a:rPr lang="en-US" sz="2400" dirty="0"/>
              <a:t> </a:t>
            </a:r>
            <a:r>
              <a:rPr lang="en-US" sz="2400" dirty="0" err="1"/>
              <a:t>pihak</a:t>
            </a:r>
            <a:r>
              <a:rPr lang="en-US" sz="2400" dirty="0"/>
              <a:t> </a:t>
            </a:r>
            <a:r>
              <a:rPr lang="en-US" sz="2400" dirty="0" err="1"/>
              <a:t>tertentu</a:t>
            </a:r>
            <a:endParaRPr lang="id-ID" sz="2400" dirty="0"/>
          </a:p>
          <a:p>
            <a:pPr algn="just"/>
            <a:r>
              <a:rPr lang="id-ID" sz="2400" dirty="0"/>
              <a:t>Perlu dibuat </a:t>
            </a:r>
            <a:r>
              <a:rPr lang="en-US" sz="2400" dirty="0" err="1"/>
              <a:t>sinergi</a:t>
            </a:r>
            <a:r>
              <a:rPr lang="en-US" sz="2400" dirty="0"/>
              <a:t> </a:t>
            </a:r>
            <a:r>
              <a:rPr lang="id-ID" sz="2400" dirty="0"/>
              <a:t>untuk pencegahan</a:t>
            </a:r>
            <a:r>
              <a:rPr lang="en-US" sz="2400" dirty="0"/>
              <a:t> TKI Non </a:t>
            </a:r>
            <a:r>
              <a:rPr lang="en-US" sz="2400" dirty="0" err="1"/>
              <a:t>Prosedural</a:t>
            </a:r>
            <a:r>
              <a:rPr lang="id-ID" sz="2400" dirty="0"/>
              <a:t> di Hilir melalui Kerjasama Penindakan Aktif dengan Negara Penempatan</a:t>
            </a:r>
          </a:p>
        </p:txBody>
      </p:sp>
      <p:sp>
        <p:nvSpPr>
          <p:cNvPr id="6" name="Rectangle 5"/>
          <p:cNvSpPr/>
          <p:nvPr/>
        </p:nvSpPr>
        <p:spPr>
          <a:xfrm>
            <a:off x="503829" y="1294765"/>
            <a:ext cx="1809085" cy="646331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en-US" sz="3600" dirty="0" err="1"/>
              <a:t>Penutup</a:t>
            </a:r>
            <a:endParaRPr lang="id-ID" sz="3600" dirty="0"/>
          </a:p>
        </p:txBody>
      </p:sp>
    </p:spTree>
    <p:extLst>
      <p:ext uri="{BB962C8B-B14F-4D97-AF65-F5344CB8AC3E}">
        <p14:creationId xmlns:p14="http://schemas.microsoft.com/office/powerpoint/2010/main" val="3292833699"/>
      </p:ext>
    </p:extLst>
  </p:cSld>
  <p:clrMapOvr>
    <a:masterClrMapping/>
  </p:clrMapOvr>
</p:sld>
</file>

<file path=ppt/slides/slide1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Picture 2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9990"/>
            <a:ext cx="9144000" cy="6848010"/>
          </a:xfrm>
          <a:prstGeom prst="rect">
            <a:avLst/>
          </a:prstGeom>
        </p:spPr>
      </p:pic>
      <p:sp>
        <p:nvSpPr>
          <p:cNvPr id="2" name="TextBox 1"/>
          <p:cNvSpPr txBox="1"/>
          <p:nvPr/>
        </p:nvSpPr>
        <p:spPr>
          <a:xfrm>
            <a:off x="733245" y="6519446"/>
            <a:ext cx="7798280" cy="338554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id-ID" sz="1600" b="1" dirty="0">
                <a:solidFill>
                  <a:schemeClr val="bg1"/>
                </a:solidFill>
              </a:rPr>
              <a:t>DEPUTI BIDANG PERLINDUNGAN</a:t>
            </a:r>
            <a:endParaRPr lang="id-ID" sz="1400" b="1" dirty="0">
              <a:solidFill>
                <a:schemeClr val="bg1"/>
              </a:solidFill>
            </a:endParaRPr>
          </a:p>
        </p:txBody>
      </p:sp>
      <p:sp>
        <p:nvSpPr>
          <p:cNvPr id="4" name="Title 3"/>
          <p:cNvSpPr txBox="1">
            <a:spLocks/>
          </p:cNvSpPr>
          <p:nvPr/>
        </p:nvSpPr>
        <p:spPr>
          <a:xfrm>
            <a:off x="4451230" y="272530"/>
            <a:ext cx="2441276" cy="460715"/>
          </a:xfrm>
          <a:prstGeom prst="rect">
            <a:avLst/>
          </a:prstGeom>
        </p:spPr>
        <p:txBody>
          <a:bodyPr vert="horz" lIns="91440" tIns="45720" rIns="91440" bIns="45720" rtlCol="0" anchor="ctr">
            <a:noAutofit/>
            <a:scene3d>
              <a:camera prst="orthographicFront">
                <a:rot lat="0" lon="0" rev="0"/>
              </a:camera>
              <a:lightRig rig="glow" dir="t">
                <a:rot lat="0" lon="0" rev="3600000"/>
              </a:lightRig>
            </a:scene3d>
            <a:sp3d prstMaterial="softEdge">
              <a:bevelT w="29210" h="16510"/>
              <a:contourClr>
                <a:schemeClr val="accent4">
                  <a:alpha val="95000"/>
                </a:schemeClr>
              </a:contourClr>
            </a:sp3d>
          </a:bodyPr>
          <a:lstStyle>
            <a:lvl1pPr algn="l" defTabSz="914400" rtl="0" eaLnBrk="1" latinLnBrk="0" hangingPunct="1">
              <a:lnSpc>
                <a:spcPct val="90000"/>
              </a:lnSpc>
              <a:spcBef>
                <a:spcPct val="0"/>
              </a:spcBef>
              <a:buNone/>
              <a:defRPr sz="4400" kern="1200">
                <a:solidFill>
                  <a:schemeClr val="tx1"/>
                </a:solidFill>
                <a:latin typeface="+mj-lt"/>
                <a:ea typeface="+mj-ea"/>
                <a:cs typeface="+mj-cs"/>
              </a:defRPr>
            </a:lvl1pPr>
          </a:lstStyle>
          <a:p>
            <a:pPr algn="ctr">
              <a:spcBef>
                <a:spcPts val="0"/>
              </a:spcBef>
            </a:pPr>
            <a:r>
              <a:rPr lang="en-US" sz="2400" b="1" dirty="0">
                <a:ln>
                  <a:prstDash val="solid"/>
                </a:ln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PENCEGAHAN TKI NON PROSEDURAL</a:t>
            </a:r>
          </a:p>
        </p:txBody>
      </p:sp>
      <p:sp>
        <p:nvSpPr>
          <p:cNvPr id="5" name="Rectangle 4"/>
          <p:cNvSpPr/>
          <p:nvPr/>
        </p:nvSpPr>
        <p:spPr>
          <a:xfrm>
            <a:off x="1869705" y="1177724"/>
            <a:ext cx="5022191" cy="584775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id-ID" sz="3200" b="1" dirty="0"/>
              <a:t>INFORMASI &amp; KONSULTASI</a:t>
            </a:r>
          </a:p>
        </p:txBody>
      </p:sp>
      <p:pic>
        <p:nvPicPr>
          <p:cNvPr id="13" name="Picture 12"/>
          <p:cNvPicPr>
            <a:picLocks noChangeAspect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7676224" y="5732266"/>
            <a:ext cx="378527" cy="378527"/>
          </a:xfrm>
          <a:prstGeom prst="rect">
            <a:avLst/>
          </a:prstGeom>
        </p:spPr>
      </p:pic>
      <p:pic>
        <p:nvPicPr>
          <p:cNvPr id="14" name="Picture 13"/>
          <p:cNvPicPr>
            <a:picLocks noChangeAspect="1"/>
          </p:cNvPicPr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5914691" y="5722838"/>
            <a:ext cx="390608" cy="390608"/>
          </a:xfrm>
          <a:prstGeom prst="rect">
            <a:avLst/>
          </a:prstGeom>
        </p:spPr>
      </p:pic>
      <p:grpSp>
        <p:nvGrpSpPr>
          <p:cNvPr id="22" name="Group 21"/>
          <p:cNvGrpSpPr/>
          <p:nvPr/>
        </p:nvGrpSpPr>
        <p:grpSpPr>
          <a:xfrm>
            <a:off x="835805" y="5705420"/>
            <a:ext cx="1973979" cy="405373"/>
            <a:chOff x="835805" y="5981462"/>
            <a:chExt cx="1973979" cy="405373"/>
          </a:xfrm>
        </p:grpSpPr>
        <p:pic>
          <p:nvPicPr>
            <p:cNvPr id="15" name="Picture 14"/>
            <p:cNvPicPr>
              <a:picLocks noChangeAspect="1"/>
            </p:cNvPicPr>
            <p:nvPr/>
          </p:nvPicPr>
          <p:blipFill>
            <a:blip r:embed="rId5" cstate="print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tretch>
              <a:fillRect/>
            </a:stretch>
          </p:blipFill>
          <p:spPr>
            <a:xfrm>
              <a:off x="835805" y="5981462"/>
              <a:ext cx="405373" cy="405373"/>
            </a:xfrm>
            <a:prstGeom prst="rect">
              <a:avLst/>
            </a:prstGeom>
          </p:spPr>
        </p:pic>
        <p:sp>
          <p:nvSpPr>
            <p:cNvPr id="17" name="Rectangle 16"/>
            <p:cNvSpPr/>
            <p:nvPr/>
          </p:nvSpPr>
          <p:spPr>
            <a:xfrm>
              <a:off x="1193572" y="6053078"/>
              <a:ext cx="1616212" cy="307777"/>
            </a:xfrm>
            <a:prstGeom prst="rect">
              <a:avLst/>
            </a:prstGeom>
          </p:spPr>
          <p:txBody>
            <a:bodyPr wrap="none">
              <a:spAutoFit/>
            </a:bodyPr>
            <a:lstStyle/>
            <a:p>
              <a:r>
                <a:rPr lang="id-ID" sz="1400" b="1" dirty="0"/>
                <a:t>www.bnp2tki.go.id</a:t>
              </a:r>
            </a:p>
          </p:txBody>
        </p:sp>
      </p:grpSp>
      <p:grpSp>
        <p:nvGrpSpPr>
          <p:cNvPr id="23" name="Group 22"/>
          <p:cNvGrpSpPr/>
          <p:nvPr/>
        </p:nvGrpSpPr>
        <p:grpSpPr>
          <a:xfrm>
            <a:off x="3247625" y="5751058"/>
            <a:ext cx="2186547" cy="359735"/>
            <a:chOff x="3247625" y="6027100"/>
            <a:chExt cx="2186547" cy="359735"/>
          </a:xfrm>
        </p:grpSpPr>
        <p:pic>
          <p:nvPicPr>
            <p:cNvPr id="12" name="Picture 11"/>
            <p:cNvPicPr>
              <a:picLocks noChangeAspect="1"/>
            </p:cNvPicPr>
            <p:nvPr/>
          </p:nvPicPr>
          <p:blipFill>
            <a:blip r:embed="rId6" cstate="print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tretch>
              <a:fillRect/>
            </a:stretch>
          </p:blipFill>
          <p:spPr>
            <a:xfrm>
              <a:off x="3247625" y="6027100"/>
              <a:ext cx="359735" cy="359735"/>
            </a:xfrm>
            <a:prstGeom prst="rect">
              <a:avLst/>
            </a:prstGeom>
          </p:spPr>
        </p:pic>
        <p:sp>
          <p:nvSpPr>
            <p:cNvPr id="18" name="Rectangle 17"/>
            <p:cNvSpPr/>
            <p:nvPr/>
          </p:nvSpPr>
          <p:spPr>
            <a:xfrm>
              <a:off x="3524803" y="6053078"/>
              <a:ext cx="1909369" cy="307777"/>
            </a:xfrm>
            <a:prstGeom prst="rect">
              <a:avLst/>
            </a:prstGeom>
          </p:spPr>
          <p:txBody>
            <a:bodyPr wrap="none">
              <a:spAutoFit/>
            </a:bodyPr>
            <a:lstStyle/>
            <a:p>
              <a:r>
                <a:rPr lang="id-ID" sz="1400" b="1" dirty="0"/>
                <a:t>Facebook.com/bnpptki</a:t>
              </a:r>
            </a:p>
          </p:txBody>
        </p:sp>
      </p:grpSp>
      <p:sp>
        <p:nvSpPr>
          <p:cNvPr id="19" name="Rectangle 18"/>
          <p:cNvSpPr/>
          <p:nvPr/>
        </p:nvSpPr>
        <p:spPr>
          <a:xfrm>
            <a:off x="8022584" y="5777036"/>
            <a:ext cx="1010213" cy="307777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id-ID" sz="1400" b="1" dirty="0"/>
              <a:t>@bnp2tki_</a:t>
            </a:r>
          </a:p>
        </p:txBody>
      </p:sp>
      <p:sp>
        <p:nvSpPr>
          <p:cNvPr id="21" name="Rectangle 20"/>
          <p:cNvSpPr/>
          <p:nvPr/>
        </p:nvSpPr>
        <p:spPr>
          <a:xfrm>
            <a:off x="6251454" y="5803016"/>
            <a:ext cx="920445" cy="307777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id-ID" sz="1400" b="1" dirty="0"/>
              <a:t>@bnp2tki</a:t>
            </a:r>
          </a:p>
        </p:txBody>
      </p:sp>
      <p:sp>
        <p:nvSpPr>
          <p:cNvPr id="26" name="Rectangle 25"/>
          <p:cNvSpPr/>
          <p:nvPr/>
        </p:nvSpPr>
        <p:spPr>
          <a:xfrm>
            <a:off x="457200" y="1997907"/>
            <a:ext cx="8436634" cy="3480160"/>
          </a:xfrm>
          <a:prstGeom prst="rect">
            <a:avLst/>
          </a:prstGeom>
          <a:noFill/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marL="355600" indent="-355600" algn="just" eaLnBrk="0" hangingPunct="0">
              <a:buFont typeface="Wingdings" pitchFamily="2" charset="2"/>
              <a:buChar char="§"/>
              <a:tabLst>
                <a:tab pos="355600" algn="l"/>
              </a:tabLst>
              <a:defRPr/>
            </a:pPr>
            <a:r>
              <a:rPr lang="id-ID" sz="2000" b="1" dirty="0">
                <a:solidFill>
                  <a:schemeClr val="tx1"/>
                </a:solidFill>
                <a:ea typeface="Calibri" pitchFamily="34" charset="0"/>
                <a:cs typeface="Arial" pitchFamily="34" charset="0"/>
              </a:rPr>
              <a:t>Call Center BNP2TKI:</a:t>
            </a:r>
          </a:p>
          <a:p>
            <a:pPr marL="877888" indent="-342900" algn="just" eaLnBrk="0" hangingPunct="0">
              <a:buFont typeface="Arial" panose="020B0604020202020204"/>
              <a:buChar char="•"/>
              <a:tabLst>
                <a:tab pos="630238" algn="l"/>
              </a:tabLst>
              <a:defRPr/>
            </a:pPr>
            <a:r>
              <a:rPr lang="id-ID" sz="2000" b="1" dirty="0">
                <a:solidFill>
                  <a:schemeClr val="tx1"/>
                </a:solidFill>
                <a:ea typeface="Calibri" pitchFamily="34" charset="0"/>
                <a:cs typeface="Arial" pitchFamily="34" charset="0"/>
              </a:rPr>
              <a:t>Telpon dari Dalam Negeri : </a:t>
            </a:r>
            <a:r>
              <a:rPr lang="id-ID" sz="2800" b="1" dirty="0">
                <a:solidFill>
                  <a:schemeClr val="tx1"/>
                </a:solidFill>
                <a:ea typeface="Calibri" pitchFamily="34" charset="0"/>
                <a:cs typeface="Arial" pitchFamily="34" charset="0"/>
              </a:rPr>
              <a:t>0 800 1000</a:t>
            </a:r>
            <a:r>
              <a:rPr lang="id-ID" sz="2000" b="1" dirty="0">
                <a:solidFill>
                  <a:schemeClr val="tx1"/>
                </a:solidFill>
                <a:ea typeface="Calibri" pitchFamily="34" charset="0"/>
                <a:cs typeface="Arial" pitchFamily="34" charset="0"/>
              </a:rPr>
              <a:t>    (24 jam, bebas pulsa)</a:t>
            </a:r>
          </a:p>
          <a:p>
            <a:pPr marL="877888" indent="-342900" algn="just" eaLnBrk="0" hangingPunct="0">
              <a:buFont typeface="Arial" panose="020B0604020202020204"/>
              <a:buChar char="•"/>
              <a:tabLst>
                <a:tab pos="630238" algn="l"/>
              </a:tabLst>
              <a:defRPr/>
            </a:pPr>
            <a:r>
              <a:rPr lang="id-ID" sz="2000" b="1" dirty="0">
                <a:solidFill>
                  <a:schemeClr val="tx1"/>
                </a:solidFill>
                <a:ea typeface="Calibri" pitchFamily="34" charset="0"/>
                <a:cs typeface="Arial" pitchFamily="34" charset="0"/>
              </a:rPr>
              <a:t>Telpon dari Luar Negeri :  +62 21 29244800</a:t>
            </a:r>
          </a:p>
          <a:p>
            <a:pPr marL="355600" indent="-355600" algn="just" eaLnBrk="0" hangingPunct="0">
              <a:defRPr/>
            </a:pPr>
            <a:endParaRPr lang="id-ID" sz="800" b="1" dirty="0">
              <a:solidFill>
                <a:schemeClr val="tx1"/>
              </a:solidFill>
              <a:ea typeface="Calibri" pitchFamily="34" charset="0"/>
              <a:cs typeface="Arial" pitchFamily="34" charset="0"/>
            </a:endParaRPr>
          </a:p>
          <a:p>
            <a:pPr marL="355600" indent="-355600" algn="just" eaLnBrk="0" hangingPunct="0">
              <a:buFont typeface="Wingdings" pitchFamily="2" charset="2"/>
              <a:buChar char="§"/>
              <a:defRPr/>
            </a:pPr>
            <a:r>
              <a:rPr lang="id-ID" sz="2000" b="1" dirty="0">
                <a:solidFill>
                  <a:schemeClr val="tx1"/>
                </a:solidFill>
                <a:ea typeface="Calibri" pitchFamily="34" charset="0"/>
                <a:cs typeface="Arial" pitchFamily="34" charset="0"/>
              </a:rPr>
              <a:t>Faksimili  : +62 21 2924 4810 – 11</a:t>
            </a:r>
          </a:p>
          <a:p>
            <a:pPr marL="355600" indent="-355600" algn="just" eaLnBrk="0" hangingPunct="0">
              <a:defRPr/>
            </a:pPr>
            <a:endParaRPr lang="id-ID" sz="800" b="1" dirty="0">
              <a:solidFill>
                <a:schemeClr val="tx1"/>
              </a:solidFill>
              <a:ea typeface="Calibri" pitchFamily="34" charset="0"/>
              <a:cs typeface="Arial" pitchFamily="34" charset="0"/>
            </a:endParaRPr>
          </a:p>
          <a:p>
            <a:pPr marL="355600" indent="-355600" algn="just" eaLnBrk="0" hangingPunct="0">
              <a:buFont typeface="Wingdings" pitchFamily="2" charset="2"/>
              <a:buChar char="§"/>
              <a:defRPr/>
            </a:pPr>
            <a:r>
              <a:rPr lang="id-ID" sz="2000" b="1" dirty="0">
                <a:solidFill>
                  <a:schemeClr val="tx1"/>
                </a:solidFill>
                <a:ea typeface="Calibri" pitchFamily="34" charset="0"/>
                <a:cs typeface="Arial" pitchFamily="34" charset="0"/>
              </a:rPr>
              <a:t>Email  : </a:t>
            </a:r>
            <a:r>
              <a:rPr lang="id-ID" sz="2000" b="1" dirty="0">
                <a:solidFill>
                  <a:schemeClr val="tx1"/>
                </a:solidFill>
                <a:ea typeface="Calibri" pitchFamily="34" charset="0"/>
                <a:cs typeface="Arial" pitchFamily="34" charset="0"/>
                <a:hlinkClick r:id="rId7"/>
              </a:rPr>
              <a:t>halotki@bnp2tki.go.id</a:t>
            </a:r>
            <a:endParaRPr lang="id-ID" sz="2000" b="1" dirty="0">
              <a:solidFill>
                <a:schemeClr val="tx1"/>
              </a:solidFill>
              <a:ea typeface="Calibri" pitchFamily="34" charset="0"/>
              <a:cs typeface="Arial" pitchFamily="34" charset="0"/>
            </a:endParaRPr>
          </a:p>
          <a:p>
            <a:pPr marL="355600" indent="-355600" algn="just" eaLnBrk="0" hangingPunct="0">
              <a:defRPr/>
            </a:pPr>
            <a:endParaRPr lang="id-ID" sz="800" b="1" dirty="0">
              <a:solidFill>
                <a:schemeClr val="tx1"/>
              </a:solidFill>
              <a:ea typeface="Calibri" pitchFamily="34" charset="0"/>
              <a:cs typeface="Arial" pitchFamily="34" charset="0"/>
            </a:endParaRPr>
          </a:p>
          <a:p>
            <a:pPr marL="355600" indent="-355600" algn="just" eaLnBrk="0" hangingPunct="0">
              <a:buFont typeface="Wingdings" pitchFamily="2" charset="2"/>
              <a:buChar char="§"/>
              <a:defRPr/>
            </a:pPr>
            <a:r>
              <a:rPr lang="id-ID" sz="2000" b="1" dirty="0">
                <a:solidFill>
                  <a:schemeClr val="tx1"/>
                </a:solidFill>
                <a:ea typeface="Calibri" pitchFamily="34" charset="0"/>
                <a:cs typeface="Arial" pitchFamily="34" charset="0"/>
              </a:rPr>
              <a:t>Surat menyurat  : Jl.  MT. Haryono Kav. 52, Pancoran-Jakarta Selatan 12770</a:t>
            </a:r>
          </a:p>
          <a:p>
            <a:pPr marL="355600" indent="-355600" algn="just" eaLnBrk="0" hangingPunct="0">
              <a:buFont typeface="Wingdings" pitchFamily="2" charset="2"/>
              <a:buChar char="§"/>
              <a:defRPr/>
            </a:pPr>
            <a:endParaRPr lang="id-ID" sz="800" b="1" dirty="0">
              <a:solidFill>
                <a:schemeClr val="tx1"/>
              </a:solidFill>
              <a:ea typeface="Calibri" pitchFamily="34" charset="0"/>
              <a:cs typeface="Arial" pitchFamily="34" charset="0"/>
            </a:endParaRPr>
          </a:p>
          <a:p>
            <a:pPr marL="355600" indent="-355600" algn="just" eaLnBrk="0" hangingPunct="0">
              <a:buFont typeface="Wingdings" pitchFamily="2" charset="2"/>
              <a:buChar char="§"/>
              <a:defRPr/>
            </a:pPr>
            <a:r>
              <a:rPr lang="id-ID" sz="2000" b="1" dirty="0">
                <a:solidFill>
                  <a:schemeClr val="tx1"/>
                </a:solidFill>
                <a:cs typeface="Arial" pitchFamily="34" charset="0"/>
              </a:rPr>
              <a:t>BP3TKI</a:t>
            </a:r>
            <a:r>
              <a:rPr lang="en-GB" sz="2000" b="1" dirty="0">
                <a:solidFill>
                  <a:schemeClr val="tx1"/>
                </a:solidFill>
              </a:rPr>
              <a:t>/</a:t>
            </a:r>
            <a:r>
              <a:rPr lang="id-ID" sz="2000" b="1" dirty="0">
                <a:solidFill>
                  <a:schemeClr val="tx1"/>
                </a:solidFill>
              </a:rPr>
              <a:t> LP3TKI/ P4TKI/ LTSP</a:t>
            </a:r>
          </a:p>
          <a:p>
            <a:pPr marL="355600" indent="-355600" algn="just" eaLnBrk="0" hangingPunct="0">
              <a:buFont typeface="Wingdings" pitchFamily="2" charset="2"/>
              <a:buChar char="§"/>
              <a:defRPr/>
            </a:pPr>
            <a:endParaRPr lang="id-ID" sz="800" b="1" dirty="0">
              <a:solidFill>
                <a:schemeClr val="tx1"/>
              </a:solidFill>
              <a:cs typeface="Arial" pitchFamily="34" charset="0"/>
            </a:endParaRPr>
          </a:p>
          <a:p>
            <a:pPr marL="355600" indent="-355600" algn="just" eaLnBrk="0" hangingPunct="0">
              <a:buFont typeface="Wingdings" pitchFamily="2" charset="2"/>
              <a:buChar char="§"/>
              <a:defRPr/>
            </a:pPr>
            <a:r>
              <a:rPr lang="id-ID" sz="2000" b="1" dirty="0">
                <a:solidFill>
                  <a:schemeClr val="tx1"/>
                </a:solidFill>
                <a:cs typeface="Arial" pitchFamily="34" charset="0"/>
              </a:rPr>
              <a:t>Media Sosial :</a:t>
            </a:r>
          </a:p>
          <a:p>
            <a:pPr algn="ctr">
              <a:defRPr/>
            </a:pPr>
            <a:endParaRPr lang="id-ID" sz="2000" b="1" dirty="0"/>
          </a:p>
        </p:txBody>
      </p:sp>
    </p:spTree>
    <p:extLst>
      <p:ext uri="{BB962C8B-B14F-4D97-AF65-F5344CB8AC3E}">
        <p14:creationId xmlns:p14="http://schemas.microsoft.com/office/powerpoint/2010/main" val="3824197555"/>
      </p:ext>
    </p:extLst>
  </p:cSld>
  <p:clrMapOvr>
    <a:masterClrMapping/>
  </p:clrMapOvr>
</p:sld>
</file>

<file path=ppt/slides/slide1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Picture 2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9990"/>
            <a:ext cx="9144000" cy="6848010"/>
          </a:xfrm>
          <a:prstGeom prst="rect">
            <a:avLst/>
          </a:prstGeom>
        </p:spPr>
      </p:pic>
      <p:sp>
        <p:nvSpPr>
          <p:cNvPr id="2" name="TextBox 1"/>
          <p:cNvSpPr txBox="1"/>
          <p:nvPr/>
        </p:nvSpPr>
        <p:spPr>
          <a:xfrm>
            <a:off x="733245" y="6519446"/>
            <a:ext cx="7798280" cy="338554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id-ID" sz="1600" b="1" dirty="0">
                <a:solidFill>
                  <a:schemeClr val="bg1"/>
                </a:solidFill>
              </a:rPr>
              <a:t>DEPUTI BIDANG PERLINDUNGAN</a:t>
            </a:r>
            <a:endParaRPr lang="id-ID" sz="1400" b="1" dirty="0">
              <a:solidFill>
                <a:schemeClr val="bg1"/>
              </a:solidFill>
            </a:endParaRPr>
          </a:p>
        </p:txBody>
      </p:sp>
      <p:sp>
        <p:nvSpPr>
          <p:cNvPr id="4" name="Title 3"/>
          <p:cNvSpPr txBox="1">
            <a:spLocks/>
          </p:cNvSpPr>
          <p:nvPr/>
        </p:nvSpPr>
        <p:spPr>
          <a:xfrm>
            <a:off x="4451230" y="272530"/>
            <a:ext cx="2441276" cy="460715"/>
          </a:xfrm>
          <a:prstGeom prst="rect">
            <a:avLst/>
          </a:prstGeom>
        </p:spPr>
        <p:txBody>
          <a:bodyPr vert="horz" lIns="91440" tIns="45720" rIns="91440" bIns="45720" rtlCol="0" anchor="ctr">
            <a:noAutofit/>
            <a:scene3d>
              <a:camera prst="orthographicFront">
                <a:rot lat="0" lon="0" rev="0"/>
              </a:camera>
              <a:lightRig rig="glow" dir="t">
                <a:rot lat="0" lon="0" rev="3600000"/>
              </a:lightRig>
            </a:scene3d>
            <a:sp3d prstMaterial="softEdge">
              <a:bevelT w="29210" h="16510"/>
              <a:contourClr>
                <a:schemeClr val="accent4">
                  <a:alpha val="95000"/>
                </a:schemeClr>
              </a:contourClr>
            </a:sp3d>
          </a:bodyPr>
          <a:lstStyle>
            <a:lvl1pPr algn="l" defTabSz="914400" rtl="0" eaLnBrk="1" latinLnBrk="0" hangingPunct="1">
              <a:lnSpc>
                <a:spcPct val="90000"/>
              </a:lnSpc>
              <a:spcBef>
                <a:spcPct val="0"/>
              </a:spcBef>
              <a:buNone/>
              <a:defRPr sz="4400" kern="1200">
                <a:solidFill>
                  <a:schemeClr val="tx1"/>
                </a:solidFill>
                <a:latin typeface="+mj-lt"/>
                <a:ea typeface="+mj-ea"/>
                <a:cs typeface="+mj-cs"/>
              </a:defRPr>
            </a:lvl1pPr>
          </a:lstStyle>
          <a:p>
            <a:pPr algn="ctr">
              <a:spcBef>
                <a:spcPts val="0"/>
              </a:spcBef>
            </a:pPr>
            <a:r>
              <a:rPr lang="en-US" sz="2400" b="1" dirty="0">
                <a:ln>
                  <a:prstDash val="solid"/>
                </a:ln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PENCEGAHAN TKI NON PROSEDURAL</a:t>
            </a:r>
          </a:p>
        </p:txBody>
      </p:sp>
      <p:sp>
        <p:nvSpPr>
          <p:cNvPr id="5" name="Content Placeholder 2"/>
          <p:cNvSpPr txBox="1">
            <a:spLocks/>
          </p:cNvSpPr>
          <p:nvPr/>
        </p:nvSpPr>
        <p:spPr bwMode="auto">
          <a:xfrm>
            <a:off x="510606" y="2135942"/>
            <a:ext cx="8440737" cy="3790411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/>
          <a:lstStyle/>
          <a:p>
            <a:pPr marL="273050" indent="-273050" eaLnBrk="0" hangingPunct="0">
              <a:spcBef>
                <a:spcPct val="20000"/>
              </a:spcBef>
              <a:buClr>
                <a:srgbClr val="0D0D0D"/>
              </a:buClr>
              <a:buSzPct val="95000"/>
              <a:buFont typeface="Wingdings" pitchFamily="2" charset="2"/>
              <a:buChar char="ü"/>
            </a:pPr>
            <a:r>
              <a:rPr lang="fi-FI" sz="2000" b="1" dirty="0">
                <a:latin typeface="Levenim MT" pitchFamily="2" charset="-79"/>
                <a:cs typeface="Levenim MT" pitchFamily="2" charset="-79"/>
              </a:rPr>
              <a:t>Sistem Pelayanan Penempatan Tenaga Kerja Indonesia (SISKOTKLN)</a:t>
            </a:r>
          </a:p>
          <a:p>
            <a:pPr marL="1160463" lvl="2" indent="-246063" eaLnBrk="0" hangingPunct="0">
              <a:spcBef>
                <a:spcPct val="20000"/>
              </a:spcBef>
              <a:spcAft>
                <a:spcPts val="1200"/>
              </a:spcAft>
              <a:buClr>
                <a:srgbClr val="0D0D0D"/>
              </a:buClr>
              <a:buSzPct val="95000"/>
            </a:pPr>
            <a:r>
              <a:rPr lang="fi-FI" sz="1400" b="1" i="1" dirty="0">
                <a:solidFill>
                  <a:srgbClr val="C00000"/>
                </a:solidFill>
                <a:latin typeface="Levenim MT" pitchFamily="2" charset="-79"/>
                <a:cs typeface="Levenim MT" pitchFamily="2" charset="-79"/>
              </a:rPr>
              <a:t>http://siskotkln.bnp2tki.go.id</a:t>
            </a:r>
          </a:p>
          <a:p>
            <a:pPr marL="273050" indent="-273050">
              <a:spcBef>
                <a:spcPct val="20000"/>
              </a:spcBef>
              <a:buClr>
                <a:srgbClr val="0D0D0D"/>
              </a:buClr>
              <a:buSzPct val="95000"/>
              <a:buFont typeface="Wingdings" pitchFamily="2" charset="2"/>
              <a:buChar char="ü"/>
            </a:pPr>
            <a:r>
              <a:rPr lang="fi-FI" sz="2000" b="1" dirty="0">
                <a:latin typeface="Levenim MT" pitchFamily="2" charset="-79"/>
                <a:cs typeface="Levenim MT" pitchFamily="2" charset="-79"/>
              </a:rPr>
              <a:t>Sistem Pendataan Kedatangan dan Pelayanan Kepulangan TKI</a:t>
            </a:r>
            <a:endParaRPr lang="fi-FI" sz="2000" b="1" i="1" dirty="0">
              <a:solidFill>
                <a:srgbClr val="C00000"/>
              </a:solidFill>
              <a:latin typeface="Levenim MT" pitchFamily="2" charset="-79"/>
              <a:cs typeface="Levenim MT" pitchFamily="2" charset="-79"/>
            </a:endParaRPr>
          </a:p>
          <a:p>
            <a:pPr marL="1160463" lvl="2" indent="-246063">
              <a:spcBef>
                <a:spcPct val="20000"/>
              </a:spcBef>
              <a:spcAft>
                <a:spcPts val="1200"/>
              </a:spcAft>
              <a:buClr>
                <a:srgbClr val="0BD0D9"/>
              </a:buClr>
              <a:buSzPct val="95000"/>
            </a:pPr>
            <a:r>
              <a:rPr lang="fi-FI" sz="1400" b="1" i="1" dirty="0">
                <a:solidFill>
                  <a:srgbClr val="C00000"/>
                </a:solidFill>
                <a:latin typeface="Levenim MT" pitchFamily="2" charset="-79"/>
                <a:cs typeface="Levenim MT" pitchFamily="2" charset="-79"/>
              </a:rPr>
              <a:t>http://sipendaki.bnp2tki.go.id </a:t>
            </a:r>
          </a:p>
          <a:p>
            <a:pPr marL="273050" indent="-273050">
              <a:spcBef>
                <a:spcPct val="20000"/>
              </a:spcBef>
              <a:buClr>
                <a:srgbClr val="0D0D0D"/>
              </a:buClr>
              <a:buSzPct val="95000"/>
              <a:buFont typeface="Wingdings" pitchFamily="2" charset="2"/>
              <a:buChar char="ü"/>
            </a:pPr>
            <a:r>
              <a:rPr lang="fi-FI" sz="2000" b="1" dirty="0">
                <a:latin typeface="Levenim MT" pitchFamily="2" charset="-79"/>
                <a:cs typeface="Levenim MT" pitchFamily="2" charset="-79"/>
              </a:rPr>
              <a:t>Sistem Pelayanan Pengaduan TKI (Crisis Center)</a:t>
            </a:r>
          </a:p>
          <a:p>
            <a:pPr marL="1160463" lvl="2" indent="-246063">
              <a:spcBef>
                <a:spcPct val="20000"/>
              </a:spcBef>
              <a:spcAft>
                <a:spcPts val="1200"/>
              </a:spcAft>
              <a:buClr>
                <a:srgbClr val="0BD0D9"/>
              </a:buClr>
              <a:buSzPct val="95000"/>
            </a:pPr>
            <a:r>
              <a:rPr lang="fi-FI" sz="1400" b="1" i="1" dirty="0">
                <a:solidFill>
                  <a:srgbClr val="C00000"/>
                </a:solidFill>
                <a:latin typeface="Levenim MT" pitchFamily="2" charset="-79"/>
                <a:cs typeface="Levenim MT" pitchFamily="2" charset="-79"/>
              </a:rPr>
              <a:t>http://halotki.bnp2tki.go.id </a:t>
            </a:r>
          </a:p>
          <a:p>
            <a:pPr marL="273050" indent="-273050" eaLnBrk="0" hangingPunct="0">
              <a:spcBef>
                <a:spcPct val="20000"/>
              </a:spcBef>
              <a:buClr>
                <a:srgbClr val="0D0D0D"/>
              </a:buClr>
              <a:buSzPct val="95000"/>
              <a:buFont typeface="Wingdings" pitchFamily="2" charset="2"/>
              <a:buChar char="ü"/>
            </a:pPr>
            <a:r>
              <a:rPr lang="fi-FI" sz="2000" b="1" dirty="0">
                <a:latin typeface="Levenim MT" pitchFamily="2" charset="-79"/>
                <a:cs typeface="Levenim MT" pitchFamily="2" charset="-79"/>
              </a:rPr>
              <a:t>Sistem Informasi Pasar Kerja Luar Negeri (+ Pendaftaran Pencaker Online)</a:t>
            </a:r>
          </a:p>
          <a:p>
            <a:pPr marL="1160463" lvl="2" indent="-246063" eaLnBrk="0" hangingPunct="0">
              <a:spcBef>
                <a:spcPct val="20000"/>
              </a:spcBef>
              <a:spcAft>
                <a:spcPts val="1200"/>
              </a:spcAft>
              <a:buClr>
                <a:srgbClr val="0D0D0D"/>
              </a:buClr>
              <a:buSzPct val="95000"/>
            </a:pPr>
            <a:r>
              <a:rPr lang="fi-FI" sz="1400" b="1" i="1" dirty="0">
                <a:solidFill>
                  <a:srgbClr val="C00000"/>
                </a:solidFill>
                <a:latin typeface="Levenim MT" pitchFamily="2" charset="-79"/>
                <a:cs typeface="Levenim MT" pitchFamily="2" charset="-79"/>
              </a:rPr>
              <a:t>http://infokerja-bnp2tki.org</a:t>
            </a:r>
            <a:endParaRPr lang="fi-FI" sz="2000" b="1" dirty="0">
              <a:solidFill>
                <a:srgbClr val="CC0000"/>
              </a:solidFill>
              <a:latin typeface="Levenim MT" pitchFamily="2" charset="-79"/>
              <a:cs typeface="Levenim MT" pitchFamily="2" charset="-79"/>
            </a:endParaRPr>
          </a:p>
          <a:p>
            <a:pPr marL="1160463" lvl="2" indent="-246063" eaLnBrk="0" hangingPunct="0">
              <a:spcBef>
                <a:spcPct val="20000"/>
              </a:spcBef>
              <a:buClr>
                <a:srgbClr val="0D0D0D"/>
              </a:buClr>
              <a:buSzPct val="95000"/>
            </a:pPr>
            <a:endParaRPr lang="fi-FI" sz="1400" b="1" dirty="0">
              <a:latin typeface="Levenim MT" pitchFamily="2" charset="-79"/>
              <a:cs typeface="Levenim MT" pitchFamily="2" charset="-79"/>
            </a:endParaRPr>
          </a:p>
          <a:p>
            <a:pPr marL="1160463" lvl="2" indent="-246063" algn="just" eaLnBrk="0" hangingPunct="0">
              <a:spcBef>
                <a:spcPct val="20000"/>
              </a:spcBef>
              <a:buClr>
                <a:srgbClr val="0D0D0D"/>
              </a:buClr>
              <a:buSzPct val="95000"/>
            </a:pPr>
            <a:r>
              <a:rPr lang="fi-FI" sz="1400" b="1" i="1" dirty="0">
                <a:latin typeface="Levenim MT" pitchFamily="2" charset="-79"/>
                <a:cs typeface="Levenim MT" pitchFamily="2" charset="-79"/>
              </a:rPr>
              <a:t>    </a:t>
            </a:r>
            <a:endParaRPr lang="fi-FI" sz="1800" b="1" dirty="0">
              <a:solidFill>
                <a:srgbClr val="C00000"/>
              </a:solidFill>
              <a:latin typeface="Levenim MT" pitchFamily="2" charset="-79"/>
              <a:cs typeface="Levenim MT" pitchFamily="2" charset="-79"/>
            </a:endParaRPr>
          </a:p>
        </p:txBody>
      </p:sp>
      <p:sp>
        <p:nvSpPr>
          <p:cNvPr id="6" name="Rectangle 5"/>
          <p:cNvSpPr/>
          <p:nvPr/>
        </p:nvSpPr>
        <p:spPr>
          <a:xfrm>
            <a:off x="510606" y="1326338"/>
            <a:ext cx="7668060" cy="461665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marL="273050" indent="-273050" eaLnBrk="0" hangingPunct="0">
              <a:spcBef>
                <a:spcPct val="20000"/>
              </a:spcBef>
              <a:buClr>
                <a:srgbClr val="0BD0D9"/>
              </a:buClr>
              <a:buSzPct val="95000"/>
            </a:pPr>
            <a:r>
              <a:rPr lang="fi-FI" sz="2400" b="1" dirty="0">
                <a:latin typeface="Levenim MT" pitchFamily="2" charset="-79"/>
                <a:cs typeface="Levenim MT" pitchFamily="2" charset="-79"/>
              </a:rPr>
              <a:t>Sistem yang sudah dikembangkan </a:t>
            </a:r>
            <a:r>
              <a:rPr lang="id-ID" sz="2400" b="1" dirty="0">
                <a:latin typeface="Levenim MT" pitchFamily="2" charset="-79"/>
                <a:cs typeface="Levenim MT" pitchFamily="2" charset="-79"/>
              </a:rPr>
              <a:t>oleh </a:t>
            </a:r>
            <a:r>
              <a:rPr lang="fi-FI" sz="2400" b="1" dirty="0">
                <a:latin typeface="Levenim MT" pitchFamily="2" charset="-79"/>
                <a:cs typeface="Levenim MT" pitchFamily="2" charset="-79"/>
              </a:rPr>
              <a:t>BNP2TKI</a:t>
            </a:r>
            <a:r>
              <a:rPr lang="id-ID" sz="2400" b="1" dirty="0">
                <a:latin typeface="Levenim MT" pitchFamily="2" charset="-79"/>
                <a:cs typeface="Levenim MT" pitchFamily="2" charset="-79"/>
              </a:rPr>
              <a:t> :</a:t>
            </a:r>
            <a:endParaRPr lang="fi-FI" sz="2400" b="1" dirty="0">
              <a:latin typeface="Levenim MT" pitchFamily="2" charset="-79"/>
              <a:cs typeface="Levenim MT" pitchFamily="2" charset="-79"/>
            </a:endParaRPr>
          </a:p>
        </p:txBody>
      </p:sp>
    </p:spTree>
    <p:extLst>
      <p:ext uri="{BB962C8B-B14F-4D97-AF65-F5344CB8AC3E}">
        <p14:creationId xmlns:p14="http://schemas.microsoft.com/office/powerpoint/2010/main" val="4022219308"/>
      </p:ext>
    </p:extLst>
  </p:cSld>
  <p:clrMapOvr>
    <a:masterClrMapping/>
  </p:clrMapOvr>
</p:sld>
</file>

<file path=ppt/slides/slide2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Picture 2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9990"/>
            <a:ext cx="9144000" cy="6848010"/>
          </a:xfrm>
          <a:prstGeom prst="rect">
            <a:avLst/>
          </a:prstGeom>
        </p:spPr>
      </p:pic>
      <p:sp>
        <p:nvSpPr>
          <p:cNvPr id="2" name="TextBox 1"/>
          <p:cNvSpPr txBox="1"/>
          <p:nvPr/>
        </p:nvSpPr>
        <p:spPr>
          <a:xfrm>
            <a:off x="733245" y="6519446"/>
            <a:ext cx="7798280" cy="338554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id-ID" sz="1600" b="1" dirty="0">
                <a:solidFill>
                  <a:schemeClr val="bg1"/>
                </a:solidFill>
              </a:rPr>
              <a:t>DEPUTI BIDANG PERLINDUNGAN</a:t>
            </a:r>
            <a:endParaRPr lang="id-ID" sz="1400" b="1" dirty="0">
              <a:solidFill>
                <a:schemeClr val="bg1"/>
              </a:solidFill>
            </a:endParaRPr>
          </a:p>
        </p:txBody>
      </p:sp>
      <p:sp>
        <p:nvSpPr>
          <p:cNvPr id="4" name="Title 3"/>
          <p:cNvSpPr txBox="1">
            <a:spLocks/>
          </p:cNvSpPr>
          <p:nvPr/>
        </p:nvSpPr>
        <p:spPr>
          <a:xfrm>
            <a:off x="4451230" y="272530"/>
            <a:ext cx="2441276" cy="460715"/>
          </a:xfrm>
          <a:prstGeom prst="rect">
            <a:avLst/>
          </a:prstGeom>
        </p:spPr>
        <p:txBody>
          <a:bodyPr vert="horz" lIns="91440" tIns="45720" rIns="91440" bIns="45720" rtlCol="0" anchor="ctr">
            <a:noAutofit/>
            <a:scene3d>
              <a:camera prst="orthographicFront">
                <a:rot lat="0" lon="0" rev="0"/>
              </a:camera>
              <a:lightRig rig="glow" dir="t">
                <a:rot lat="0" lon="0" rev="3600000"/>
              </a:lightRig>
            </a:scene3d>
            <a:sp3d prstMaterial="softEdge">
              <a:bevelT w="29210" h="16510"/>
              <a:contourClr>
                <a:schemeClr val="accent4">
                  <a:alpha val="95000"/>
                </a:schemeClr>
              </a:contourClr>
            </a:sp3d>
          </a:bodyPr>
          <a:lstStyle>
            <a:lvl1pPr algn="l" defTabSz="914400" rtl="0" eaLnBrk="1" latinLnBrk="0" hangingPunct="1">
              <a:lnSpc>
                <a:spcPct val="90000"/>
              </a:lnSpc>
              <a:spcBef>
                <a:spcPct val="0"/>
              </a:spcBef>
              <a:buNone/>
              <a:defRPr sz="4400" kern="1200">
                <a:solidFill>
                  <a:schemeClr val="tx1"/>
                </a:solidFill>
                <a:latin typeface="+mj-lt"/>
                <a:ea typeface="+mj-ea"/>
                <a:cs typeface="+mj-cs"/>
              </a:defRPr>
            </a:lvl1pPr>
          </a:lstStyle>
          <a:p>
            <a:pPr algn="ctr">
              <a:spcBef>
                <a:spcPts val="0"/>
              </a:spcBef>
            </a:pPr>
            <a:r>
              <a:rPr lang="en-US" sz="2400" b="1" dirty="0">
                <a:ln>
                  <a:prstDash val="solid"/>
                </a:ln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PENCEGAHAN TKI NON PROSEDURAL</a:t>
            </a:r>
          </a:p>
        </p:txBody>
      </p:sp>
      <p:sp>
        <p:nvSpPr>
          <p:cNvPr id="5" name="Text Placeholder 3"/>
          <p:cNvSpPr txBox="1">
            <a:spLocks/>
          </p:cNvSpPr>
          <p:nvPr/>
        </p:nvSpPr>
        <p:spPr>
          <a:xfrm>
            <a:off x="854863" y="1296006"/>
            <a:ext cx="7690114" cy="1384994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defPPr>
              <a:defRPr lang="en-US"/>
            </a:defPPr>
            <a:lvl1pPr marL="0" algn="l" defTabSz="457200" rtl="0" eaLnBrk="1" latinLnBrk="0" hangingPunct="1">
              <a:defRPr sz="1200" kern="1200">
                <a:solidFill>
                  <a:schemeClr val="tx1">
                    <a:tint val="75000"/>
                  </a:schemeClr>
                </a:solidFill>
                <a:latin typeface="+mn-lt"/>
                <a:ea typeface="+mn-ea"/>
                <a:cs typeface="+mn-cs"/>
              </a:defRPr>
            </a:lvl1pPr>
            <a:lvl2pPr marL="457200" algn="l" defTabSz="4572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914400" algn="l" defTabSz="4572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371600" algn="l" defTabSz="4572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1828800" algn="l" defTabSz="4572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286000" algn="l" defTabSz="4572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743200" algn="l" defTabSz="4572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200400" algn="l" defTabSz="4572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657600" algn="l" defTabSz="4572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algn="ctr"/>
            <a:r>
              <a:rPr lang="en-US" sz="6600" dirty="0">
                <a:solidFill>
                  <a:schemeClr val="tx1"/>
                </a:solidFill>
              </a:rPr>
              <a:t>TERIMA KASIH</a:t>
            </a:r>
          </a:p>
        </p:txBody>
      </p:sp>
      <p:pic>
        <p:nvPicPr>
          <p:cNvPr id="6" name="Picture 3" descr="D:\02. KADIR 2012\12. DESIGN\HandShake.png"/>
          <p:cNvPicPr>
            <a:picLocks noChangeAspect="1" noChangeArrowheads="1"/>
          </p:cNvPicPr>
          <p:nvPr/>
        </p:nvPicPr>
        <p:blipFill>
          <a:blip r:embed="rId3" cstate="email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177837" y="2899913"/>
            <a:ext cx="2826148" cy="2826148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2792518458"/>
      </p:ext>
    </p:extLst>
  </p:cSld>
  <p:clrMapOvr>
    <a:masterClrMapping/>
  </p:clrMapOvr>
</p:sld>
</file>

<file path=ppt/theme/theme1.xml><?xml version="1.0" encoding="utf-8"?>
<a:theme xmlns:a="http://schemas.openxmlformats.org/drawingml/2006/main" name="Office Theme">
  <a:themeElements>
    <a:clrScheme name="Office Them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5B9BD5"/>
      </a:accent1>
      <a:accent2>
        <a:srgbClr val="ED7D31"/>
      </a:accent2>
      <a:accent3>
        <a:srgbClr val="A5A5A5"/>
      </a:accent3>
      <a:accent4>
        <a:srgbClr val="FFC000"/>
      </a:accent4>
      <a:accent5>
        <a:srgbClr val="4472C4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 Theme">
      <a:majorFont>
        <a:latin typeface="Calibri Light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 Them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ppt/theme/theme2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emplate>Office Theme</Template>
  <TotalTime>818</TotalTime>
  <Words>1120</Words>
  <Application>Microsoft Office PowerPoint</Application>
  <PresentationFormat>On-screen Show (4:3)</PresentationFormat>
  <Paragraphs>193</Paragraphs>
  <Slides>20</Slides>
  <Notes>0</Notes>
  <HiddenSlides>0</HiddenSlides>
  <MMClips>0</MMClips>
  <ScaleCrop>false</ScaleCrop>
  <HeadingPairs>
    <vt:vector size="6" baseType="variant">
      <vt:variant>
        <vt:lpstr>Fonts Used</vt:lpstr>
      </vt:variant>
      <vt:variant>
        <vt:i4>9</vt:i4>
      </vt:variant>
      <vt:variant>
        <vt:lpstr>Theme</vt:lpstr>
      </vt:variant>
      <vt:variant>
        <vt:i4>1</vt:i4>
      </vt:variant>
      <vt:variant>
        <vt:lpstr>Slide Titles</vt:lpstr>
      </vt:variant>
      <vt:variant>
        <vt:i4>20</vt:i4>
      </vt:variant>
    </vt:vector>
  </HeadingPairs>
  <TitlesOfParts>
    <vt:vector size="30" baseType="lpstr">
      <vt:lpstr>Adobe Myungjo Std M</vt:lpstr>
      <vt:lpstr>AR CENA</vt:lpstr>
      <vt:lpstr>Arial</vt:lpstr>
      <vt:lpstr>Calibri</vt:lpstr>
      <vt:lpstr>Calibri Light</vt:lpstr>
      <vt:lpstr>Comic Sans MS</vt:lpstr>
      <vt:lpstr>Levenim MT</vt:lpstr>
      <vt:lpstr>Times New Roman</vt:lpstr>
      <vt:lpstr>Wingdings</vt:lpstr>
      <vt:lpstr>Office Theme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</vt:vector>
  </TitlesOfParts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PowerPoint Presentation</dc:title>
  <dc:creator>AGUNG</dc:creator>
  <cp:lastModifiedBy>AGUNG</cp:lastModifiedBy>
  <cp:revision>50</cp:revision>
  <dcterms:created xsi:type="dcterms:W3CDTF">2017-03-02T02:53:42Z</dcterms:created>
  <dcterms:modified xsi:type="dcterms:W3CDTF">2017-09-04T04:28:42Z</dcterms:modified>
</cp:coreProperties>
</file>