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72" r:id="rId3"/>
    <p:sldId id="273" r:id="rId4"/>
    <p:sldId id="274" r:id="rId5"/>
    <p:sldId id="275" r:id="rId6"/>
    <p:sldId id="276" r:id="rId7"/>
    <p:sldId id="277" r:id="rId8"/>
    <p:sldId id="278" r:id="rId9"/>
    <p:sldId id="280" r:id="rId10"/>
    <p:sldId id="282" r:id="rId11"/>
    <p:sldId id="281" r:id="rId12"/>
    <p:sldId id="269" r:id="rId13"/>
    <p:sldId id="270" r:id="rId14"/>
    <p:sldId id="271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512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E5C8E-016B-405E-B3D5-D890FCDFC253}" type="datetimeFigureOut">
              <a:rPr lang="id-ID" smtClean="0"/>
              <a:pPr/>
              <a:t>04/09/2017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1B0FD-EC04-4A68-AFAB-27E63541B226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083588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E5C8E-016B-405E-B3D5-D890FCDFC253}" type="datetimeFigureOut">
              <a:rPr lang="id-ID" smtClean="0"/>
              <a:pPr/>
              <a:t>04/09/2017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1B0FD-EC04-4A68-AFAB-27E63541B226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078536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E5C8E-016B-405E-B3D5-D890FCDFC253}" type="datetimeFigureOut">
              <a:rPr lang="id-ID" smtClean="0"/>
              <a:pPr/>
              <a:t>04/09/2017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1B0FD-EC04-4A68-AFAB-27E63541B226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978857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E5C8E-016B-405E-B3D5-D890FCDFC253}" type="datetimeFigureOut">
              <a:rPr lang="id-ID" smtClean="0"/>
              <a:pPr/>
              <a:t>04/09/2017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1B0FD-EC04-4A68-AFAB-27E63541B226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22596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E5C8E-016B-405E-B3D5-D890FCDFC253}" type="datetimeFigureOut">
              <a:rPr lang="id-ID" smtClean="0"/>
              <a:pPr/>
              <a:t>04/09/2017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1B0FD-EC04-4A68-AFAB-27E63541B226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958544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E5C8E-016B-405E-B3D5-D890FCDFC253}" type="datetimeFigureOut">
              <a:rPr lang="id-ID" smtClean="0"/>
              <a:pPr/>
              <a:t>04/09/2017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1B0FD-EC04-4A68-AFAB-27E63541B226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555760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E5C8E-016B-405E-B3D5-D890FCDFC253}" type="datetimeFigureOut">
              <a:rPr lang="id-ID" smtClean="0"/>
              <a:pPr/>
              <a:t>04/09/2017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1B0FD-EC04-4A68-AFAB-27E63541B226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089825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E5C8E-016B-405E-B3D5-D890FCDFC253}" type="datetimeFigureOut">
              <a:rPr lang="id-ID" smtClean="0"/>
              <a:pPr/>
              <a:t>04/09/2017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1B0FD-EC04-4A68-AFAB-27E63541B226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891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E5C8E-016B-405E-B3D5-D890FCDFC253}" type="datetimeFigureOut">
              <a:rPr lang="id-ID" smtClean="0"/>
              <a:pPr/>
              <a:t>04/09/2017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1B0FD-EC04-4A68-AFAB-27E63541B226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35389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E5C8E-016B-405E-B3D5-D890FCDFC253}" type="datetimeFigureOut">
              <a:rPr lang="id-ID" smtClean="0"/>
              <a:pPr/>
              <a:t>04/09/2017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1B0FD-EC04-4A68-AFAB-27E63541B226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949029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E5C8E-016B-405E-B3D5-D890FCDFC253}" type="datetimeFigureOut">
              <a:rPr lang="id-ID" smtClean="0"/>
              <a:pPr/>
              <a:t>04/09/2017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1B0FD-EC04-4A68-AFAB-27E63541B226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38668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1E5C8E-016B-405E-B3D5-D890FCDFC253}" type="datetimeFigureOut">
              <a:rPr lang="id-ID" smtClean="0"/>
              <a:pPr/>
              <a:t>04/09/2017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C1B0FD-EC04-4A68-AFAB-27E63541B226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51145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Alur%20CC%20System/Dit%20pemberdayaan.docx" TargetMode="External"/><Relationship Id="rId3" Type="http://schemas.openxmlformats.org/officeDocument/2006/relationships/hyperlink" Target="Alur%20CC%20System/Front%20office%20Online.docx" TargetMode="External"/><Relationship Id="rId7" Type="http://schemas.openxmlformats.org/officeDocument/2006/relationships/hyperlink" Target="Alur%20CC%20System/back%20office%20mediasi.docx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hyperlink" Target="Alur%20CC%20System/back%20office%20analisis.docx" TargetMode="External"/><Relationship Id="rId5" Type="http://schemas.openxmlformats.org/officeDocument/2006/relationships/image" Target="../media/image3.png"/><Relationship Id="rId4" Type="http://schemas.openxmlformats.org/officeDocument/2006/relationships/hyperlink" Target="Alur%20CC%20System/Front%20office.docx" TargetMode="External"/><Relationship Id="rId9" Type="http://schemas.openxmlformats.org/officeDocument/2006/relationships/hyperlink" Target="Alur%20CC%20System/Dit%20Pamwas.docx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alotki.bnp2tki.go.id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hyperlink" Target="mailto:halotki@bnp2tki.go.id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990"/>
            <a:ext cx="9144000" cy="684801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33245" y="6519446"/>
            <a:ext cx="7798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>
                <a:solidFill>
                  <a:schemeClr val="bg1"/>
                </a:solidFill>
              </a:rPr>
              <a:t>DEPUTI BIDANG PERLINDUNGAN</a:t>
            </a:r>
            <a:endParaRPr lang="id-ID" sz="1400" b="1" dirty="0">
              <a:solidFill>
                <a:schemeClr val="bg1"/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PELAYANA</a:t>
            </a:r>
            <a:r>
              <a:rPr kumimoji="0" lang="id-ID" sz="5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</a:t>
            </a: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PENGADUAN C</a:t>
            </a:r>
            <a:r>
              <a:rPr kumimoji="0" lang="id-ID" sz="5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ALON </a:t>
            </a: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TKI/TKI</a:t>
            </a:r>
          </a:p>
        </p:txBody>
      </p:sp>
    </p:spTree>
    <p:extLst>
      <p:ext uri="{BB962C8B-B14F-4D97-AF65-F5344CB8AC3E}">
        <p14:creationId xmlns:p14="http://schemas.microsoft.com/office/powerpoint/2010/main" val="32945580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990"/>
            <a:ext cx="9144000" cy="684801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33245" y="6519446"/>
            <a:ext cx="7798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>
                <a:solidFill>
                  <a:schemeClr val="bg1"/>
                </a:solidFill>
              </a:rPr>
              <a:t>DEPUTI BIDANG PERLINDUNGAN</a:t>
            </a:r>
            <a:endParaRPr lang="id-ID" sz="1400" b="1" dirty="0">
              <a:solidFill>
                <a:schemeClr val="bg1"/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572933" y="149225"/>
            <a:ext cx="3268134" cy="84137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PELAYANA</a:t>
            </a:r>
            <a:r>
              <a:rPr kumimoji="0" lang="id-ID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PENGADUAN C</a:t>
            </a:r>
            <a:r>
              <a:rPr kumimoji="0" lang="id-ID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ALON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TKI/TKI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296333" y="1459972"/>
            <a:ext cx="7588210" cy="679380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j-ea"/>
                <a:cs typeface="+mj-cs"/>
              </a:rPr>
              <a:t>ALUR PELAYANAN PENGADUAN C</a:t>
            </a:r>
            <a:r>
              <a:rPr lang="id-ID" sz="2800" dirty="0">
                <a:ea typeface="+mj-ea"/>
                <a:cs typeface="+mj-cs"/>
              </a:rPr>
              <a:t>ALON </a:t>
            </a: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j-ea"/>
                <a:cs typeface="+mj-cs"/>
              </a:rPr>
              <a:t>TKI/TKI</a:t>
            </a:r>
          </a:p>
        </p:txBody>
      </p:sp>
      <p:pic>
        <p:nvPicPr>
          <p:cNvPr id="7" name="Picture 6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6758" y="2031042"/>
            <a:ext cx="8291582" cy="43870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945580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990"/>
            <a:ext cx="9144000" cy="684801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33245" y="6519446"/>
            <a:ext cx="7798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>
                <a:solidFill>
                  <a:schemeClr val="bg1"/>
                </a:solidFill>
              </a:rPr>
              <a:t>DEPUTI BIDANG PERLINDUNGAN</a:t>
            </a:r>
            <a:endParaRPr lang="id-ID" sz="1400" b="1" dirty="0">
              <a:solidFill>
                <a:schemeClr val="bg1"/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572933" y="149225"/>
            <a:ext cx="3268134" cy="84137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PELAYANA</a:t>
            </a:r>
            <a:r>
              <a:rPr kumimoji="0" lang="id-ID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PENGADUAN C</a:t>
            </a:r>
            <a:r>
              <a:rPr kumimoji="0" lang="id-ID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ALON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TKI/TKI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126568" y="1151468"/>
            <a:ext cx="6992966" cy="533400"/>
          </a:xfrm>
          <a:prstGeom prst="rect">
            <a:avLst/>
          </a:prstGeom>
          <a:noFill/>
        </p:spPr>
        <p:txBody>
          <a:bodyPr vert="horz" lIns="0" tIns="45720" rIns="0" bIns="0" rtlCol="0" anchor="ctr">
            <a:normAutofit fontScale="97500"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 Rounded MT Bold" pitchFamily="34" charset="0"/>
                <a:ea typeface="+mj-ea"/>
                <a:cs typeface="+mj-cs"/>
              </a:rPr>
              <a:t>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 Rounded MT Bold" pitchFamily="34" charset="0"/>
                <a:ea typeface="+mj-ea"/>
                <a:cs typeface="+mj-cs"/>
              </a:rPr>
              <a:t>SISTEM PELAYANAN PENGADUAN CTKI/ TKI BNP2TKI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Rounded MT Bold" pitchFamily="34" charset="0"/>
              <a:ea typeface="+mj-ea"/>
              <a:cs typeface="+mj-cs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601133" y="2060321"/>
            <a:ext cx="2190548" cy="306757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171450" marR="0" lvl="0" indent="-1714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id-ID" sz="1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charset="0"/>
                <a:hlinkClick r:id="rId3" action="ppaction://hlinkfile"/>
              </a:rPr>
              <a:t>CALL CENTER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Arial" charset="0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55A839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charset="0"/>
              </a:rPr>
              <a:t>Menerima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charset="0"/>
              </a:rPr>
              <a:t>Pengaduan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charset="0"/>
              </a:rPr>
              <a:t>melalui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charset="0"/>
              </a:rPr>
              <a:t>Telepon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Arial" charset="0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55A839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id-ID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Entry pengaduan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Baru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id-ID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55A839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id-ID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Validasi status pengaduan </a:t>
            </a:r>
          </a:p>
          <a:p>
            <a:pPr marL="171450" marR="0" lvl="0" indent="-1714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55A839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Klasifikasi</a:t>
            </a:r>
            <a:r>
              <a:rPr kumimoji="0" lang="id-ID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pengaduan</a:t>
            </a:r>
            <a:endParaRPr kumimoji="0" lang="id-ID" sz="1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Arial" charset="0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55A839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charset="0"/>
                <a:hlinkClick r:id="rId4" action="ppaction://hlinkfile"/>
              </a:rPr>
              <a:t>FRONT OFFICE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Arial" charset="0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55A839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id-ID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Menerima pengaduan melalui  surat, SMS, fax, email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&amp;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Tatap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Muka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id-ID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55A839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charset="0"/>
              </a:rPr>
              <a:t>Entry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charset="0"/>
              </a:rPr>
              <a:t> Data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charset="0"/>
              </a:rPr>
              <a:t>Pengaduan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Arial" charset="0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55A839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id-ID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Konsultasi/ informasi</a:t>
            </a:r>
          </a:p>
          <a:p>
            <a:pPr marL="171450" marR="0" lvl="0" indent="-1714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55A839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id-ID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Validasi status pengaduan</a:t>
            </a:r>
          </a:p>
          <a:p>
            <a:pPr marL="171450" marR="0" lvl="0" indent="-1714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55A839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Klasifikasi</a:t>
            </a:r>
            <a:r>
              <a:rPr kumimoji="0" lang="id-ID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pengaduan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rgbClr val="083763"/>
              </a:solidFill>
              <a:effectLst/>
              <a:uLnTx/>
              <a:uFillTx/>
              <a:latin typeface="+mn-lt"/>
              <a:ea typeface="+mn-ea"/>
              <a:cs typeface="Arial" charset="0"/>
            </a:endParaRPr>
          </a:p>
        </p:txBody>
      </p:sp>
      <p:sp>
        <p:nvSpPr>
          <p:cNvPr id="7" name="AutoShape 12"/>
          <p:cNvSpPr>
            <a:spLocks noChangeArrowheads="1"/>
          </p:cNvSpPr>
          <p:nvPr/>
        </p:nvSpPr>
        <p:spPr bwMode="auto">
          <a:xfrm>
            <a:off x="492532" y="1813973"/>
            <a:ext cx="1886305" cy="272415"/>
          </a:xfrm>
          <a:prstGeom prst="flowChartAlternateProcess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lIns="0" tIns="0" rIns="0" bIns="0" anchor="ctr">
            <a:spAutoFit/>
          </a:bodyPr>
          <a:lstStyle/>
          <a:p>
            <a:pPr algn="ctr">
              <a:defRPr/>
            </a:pPr>
            <a:r>
              <a:rPr lang="id-ID" sz="1600" b="1" dirty="0">
                <a:solidFill>
                  <a:srgbClr val="FFFFFF"/>
                </a:solidFill>
                <a:latin typeface="Calibri" pitchFamily="34" charset="0"/>
              </a:rPr>
              <a:t>SUBDIT DAFINFO</a:t>
            </a:r>
            <a:endParaRPr lang="en-US" sz="1600" b="1" dirty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8" name="AutoShape 12"/>
          <p:cNvSpPr>
            <a:spLocks noChangeArrowheads="1"/>
          </p:cNvSpPr>
          <p:nvPr/>
        </p:nvSpPr>
        <p:spPr bwMode="auto">
          <a:xfrm>
            <a:off x="2989462" y="1771229"/>
            <a:ext cx="2068851" cy="272415"/>
          </a:xfrm>
          <a:prstGeom prst="flowChartAlternateProcess">
            <a:avLst/>
          </a:prstGeom>
          <a:ln>
            <a:headEnd/>
            <a:tailEnd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lIns="0" tIns="0" rIns="0" bIns="0" anchor="ctr">
            <a:spAutoFit/>
          </a:bodyPr>
          <a:lstStyle/>
          <a:p>
            <a:pPr algn="ctr">
              <a:defRPr/>
            </a:pPr>
            <a:r>
              <a:rPr lang="id-ID" sz="1600" b="1" dirty="0">
                <a:solidFill>
                  <a:srgbClr val="FFFFFF"/>
                </a:solidFill>
                <a:latin typeface="Calibri" pitchFamily="34" charset="0"/>
              </a:rPr>
              <a:t>SUBDIT ANALISIS</a:t>
            </a:r>
            <a:endParaRPr lang="en-US" sz="1600" b="1" dirty="0">
              <a:solidFill>
                <a:srgbClr val="FFFFFF"/>
              </a:solidFill>
              <a:latin typeface="Calibri" pitchFamily="34" charset="0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1284852" y="2969802"/>
            <a:ext cx="3167095" cy="12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rot="5400000">
            <a:off x="3534439" y="2970343"/>
            <a:ext cx="3168178" cy="126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36" descr="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40390" y="1778001"/>
            <a:ext cx="1786467" cy="287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Rectangle 17"/>
          <p:cNvSpPr>
            <a:spLocks noChangeArrowheads="1"/>
          </p:cNvSpPr>
          <p:nvPr/>
        </p:nvSpPr>
        <p:spPr bwMode="auto">
          <a:xfrm>
            <a:off x="5884485" y="1741913"/>
            <a:ext cx="1339235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id-ID" sz="1600" b="1" dirty="0">
                <a:solidFill>
                  <a:srgbClr val="FFFFFF"/>
                </a:solidFill>
                <a:latin typeface="Calibri" pitchFamily="34" charset="0"/>
              </a:rPr>
              <a:t>FOLLOW UP</a:t>
            </a:r>
            <a:endParaRPr lang="en-US" sz="1600" b="1" dirty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5" name="Rectangle 3"/>
          <p:cNvSpPr txBox="1">
            <a:spLocks noChangeArrowheads="1"/>
          </p:cNvSpPr>
          <p:nvPr/>
        </p:nvSpPr>
        <p:spPr bwMode="auto">
          <a:xfrm>
            <a:off x="2940015" y="2060321"/>
            <a:ext cx="2129699" cy="3067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71450" indent="-171450">
              <a:lnSpc>
                <a:spcPct val="90000"/>
              </a:lnSpc>
              <a:spcBef>
                <a:spcPct val="20000"/>
              </a:spcBef>
              <a:buClr>
                <a:srgbClr val="0BD0D9"/>
              </a:buClr>
              <a:buSzPct val="95000"/>
              <a:defRPr/>
            </a:pPr>
            <a:r>
              <a:rPr lang="en-US" sz="1400" b="1" dirty="0">
                <a:cs typeface="Arial" charset="0"/>
                <a:hlinkClick r:id="rId6" action="ppaction://hlinkfile"/>
              </a:rPr>
              <a:t>BACK OFFICE</a:t>
            </a:r>
            <a:endParaRPr lang="id-ID" sz="1400" b="1" dirty="0">
              <a:cs typeface="Arial" charset="0"/>
            </a:endParaRPr>
          </a:p>
          <a:p>
            <a:pPr marL="171450" indent="-171450">
              <a:lnSpc>
                <a:spcPct val="9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Arial" pitchFamily="34" charset="0"/>
              <a:buChar char="•"/>
              <a:defRPr/>
            </a:pPr>
            <a:r>
              <a:rPr lang="id-ID" sz="1400" dirty="0">
                <a:cs typeface="Arial" charset="0"/>
              </a:rPr>
              <a:t>Analisis pengaduan</a:t>
            </a:r>
          </a:p>
          <a:p>
            <a:pPr marL="171450" indent="-171450">
              <a:lnSpc>
                <a:spcPct val="9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Arial" pitchFamily="34" charset="0"/>
              <a:buChar char="•"/>
              <a:defRPr/>
            </a:pPr>
            <a:r>
              <a:rPr lang="id-ID" sz="1400" dirty="0">
                <a:cs typeface="Arial" charset="0"/>
              </a:rPr>
              <a:t>Klarifikasi permasalahan</a:t>
            </a:r>
          </a:p>
          <a:p>
            <a:pPr marL="171450" indent="-171450">
              <a:lnSpc>
                <a:spcPct val="9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Arial" pitchFamily="34" charset="0"/>
              <a:buChar char="•"/>
              <a:defRPr/>
            </a:pPr>
            <a:r>
              <a:rPr lang="id-ID" sz="1400" dirty="0">
                <a:cs typeface="Arial" charset="0"/>
              </a:rPr>
              <a:t>Distribusi penyelesaian</a:t>
            </a:r>
          </a:p>
          <a:p>
            <a:pPr marL="171450" indent="-171450">
              <a:lnSpc>
                <a:spcPct val="9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Arial" pitchFamily="34" charset="0"/>
              <a:buChar char="•"/>
              <a:defRPr/>
            </a:pPr>
            <a:r>
              <a:rPr lang="id-ID" sz="1400" dirty="0">
                <a:cs typeface="Arial" charset="0"/>
              </a:rPr>
              <a:t>Penyelesaian Direktorat terkait MA, Pemberdayaan, pamwas)</a:t>
            </a:r>
          </a:p>
          <a:p>
            <a:pPr marL="171450" indent="-171450">
              <a:lnSpc>
                <a:spcPct val="90000"/>
              </a:lnSpc>
              <a:spcBef>
                <a:spcPct val="20000"/>
              </a:spcBef>
              <a:buClr>
                <a:srgbClr val="0BD0D9"/>
              </a:buClr>
              <a:buSzPct val="95000"/>
              <a:defRPr/>
            </a:pPr>
            <a:endParaRPr lang="id-ID" sz="1400" b="1" dirty="0">
              <a:cs typeface="Arial" charset="0"/>
            </a:endParaRPr>
          </a:p>
          <a:p>
            <a:pPr marL="171450" indent="-171450">
              <a:lnSpc>
                <a:spcPct val="90000"/>
              </a:lnSpc>
              <a:spcBef>
                <a:spcPct val="20000"/>
              </a:spcBef>
              <a:buClr>
                <a:srgbClr val="0BD0D9"/>
              </a:buClr>
              <a:buSzPct val="95000"/>
              <a:defRPr/>
            </a:pPr>
            <a:r>
              <a:rPr lang="id-ID" sz="1400" b="1" dirty="0">
                <a:cs typeface="Arial" charset="0"/>
              </a:rPr>
              <a:t>OUTPUT</a:t>
            </a:r>
          </a:p>
          <a:p>
            <a:pPr marL="171450" indent="-171450">
              <a:lnSpc>
                <a:spcPct val="9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Arial" pitchFamily="34" charset="0"/>
              <a:buChar char="•"/>
              <a:defRPr/>
            </a:pPr>
            <a:r>
              <a:rPr lang="id-ID" sz="1400" dirty="0">
                <a:cs typeface="Arial" charset="0"/>
              </a:rPr>
              <a:t>Dokumen pendukung</a:t>
            </a:r>
          </a:p>
          <a:p>
            <a:pPr marL="171450" indent="-171450">
              <a:lnSpc>
                <a:spcPct val="9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Arial" pitchFamily="34" charset="0"/>
              <a:buChar char="•"/>
              <a:defRPr/>
            </a:pPr>
            <a:r>
              <a:rPr lang="id-ID" sz="1400" dirty="0">
                <a:cs typeface="Arial" charset="0"/>
              </a:rPr>
              <a:t>Suat pernyataan pengadu</a:t>
            </a:r>
          </a:p>
          <a:p>
            <a:pPr marL="171450" indent="-171450">
              <a:lnSpc>
                <a:spcPct val="9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Arial" pitchFamily="34" charset="0"/>
              <a:buChar char="•"/>
              <a:defRPr/>
            </a:pPr>
            <a:r>
              <a:rPr lang="id-ID" sz="1400" dirty="0">
                <a:cs typeface="Arial" charset="0"/>
              </a:rPr>
              <a:t>Notulen hasil klarifikasi</a:t>
            </a:r>
          </a:p>
          <a:p>
            <a:pPr marL="171450" indent="-171450">
              <a:lnSpc>
                <a:spcPct val="9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Arial" pitchFamily="34" charset="0"/>
              <a:buChar char="•"/>
              <a:defRPr/>
            </a:pPr>
            <a:r>
              <a:rPr lang="id-ID" sz="1400" dirty="0">
                <a:cs typeface="Arial" charset="0"/>
              </a:rPr>
              <a:t>Surat pernyataan pihak yang diadukan</a:t>
            </a:r>
          </a:p>
          <a:p>
            <a:pPr marL="171450" indent="-171450">
              <a:lnSpc>
                <a:spcPct val="9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Arial" pitchFamily="34" charset="0"/>
              <a:buChar char="•"/>
              <a:defRPr/>
            </a:pPr>
            <a:r>
              <a:rPr lang="id-ID" sz="1400" dirty="0">
                <a:cs typeface="Arial" charset="0"/>
              </a:rPr>
              <a:t>Daftar hadir</a:t>
            </a:r>
          </a:p>
          <a:p>
            <a:pPr marL="171450" indent="-171450">
              <a:lnSpc>
                <a:spcPct val="9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Arial" pitchFamily="34" charset="0"/>
              <a:buChar char="•"/>
              <a:defRPr/>
            </a:pPr>
            <a:r>
              <a:rPr lang="id-ID" sz="1400" dirty="0">
                <a:cs typeface="Arial" charset="0"/>
              </a:rPr>
              <a:t>Surat pelimpahan</a:t>
            </a:r>
          </a:p>
          <a:p>
            <a:pPr marL="171450" indent="-171450">
              <a:lnSpc>
                <a:spcPct val="9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Arial" pitchFamily="34" charset="0"/>
              <a:buChar char="•"/>
              <a:defRPr/>
            </a:pPr>
            <a:endParaRPr lang="id-ID" sz="1400" dirty="0">
              <a:cs typeface="Arial" charset="0"/>
            </a:endParaRPr>
          </a:p>
          <a:p>
            <a:pPr marL="171450" indent="-171450">
              <a:lnSpc>
                <a:spcPct val="90000"/>
              </a:lnSpc>
              <a:spcBef>
                <a:spcPct val="20000"/>
              </a:spcBef>
              <a:buClr>
                <a:srgbClr val="0BD0D9"/>
              </a:buClr>
              <a:buSzPct val="95000"/>
              <a:defRPr/>
            </a:pPr>
            <a:endParaRPr lang="id-ID" sz="1400" b="1" dirty="0">
              <a:cs typeface="Arial" charset="0"/>
            </a:endParaRPr>
          </a:p>
          <a:p>
            <a:pPr marL="171450" indent="-171450">
              <a:lnSpc>
                <a:spcPct val="90000"/>
              </a:lnSpc>
              <a:spcBef>
                <a:spcPct val="20000"/>
              </a:spcBef>
              <a:buClr>
                <a:srgbClr val="0BD0D9"/>
              </a:buClr>
              <a:buSzPct val="95000"/>
              <a:defRPr/>
            </a:pPr>
            <a:endParaRPr lang="en-US" sz="1400" b="1" dirty="0">
              <a:cs typeface="Arial" charset="0"/>
            </a:endParaRPr>
          </a:p>
        </p:txBody>
      </p:sp>
      <p:sp>
        <p:nvSpPr>
          <p:cNvPr id="16" name="Rectangle 3"/>
          <p:cNvSpPr txBox="1">
            <a:spLocks noChangeArrowheads="1"/>
          </p:cNvSpPr>
          <p:nvPr/>
        </p:nvSpPr>
        <p:spPr bwMode="auto">
          <a:xfrm>
            <a:off x="5278898" y="2238128"/>
            <a:ext cx="3077702" cy="2726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71450" indent="-171450">
              <a:lnSpc>
                <a:spcPct val="90000"/>
              </a:lnSpc>
              <a:spcBef>
                <a:spcPct val="20000"/>
              </a:spcBef>
              <a:buClr>
                <a:srgbClr val="0BD0D9"/>
              </a:buClr>
              <a:buSzPct val="95000"/>
              <a:defRPr/>
            </a:pPr>
            <a:r>
              <a:rPr lang="en-US" sz="1400" b="1" dirty="0">
                <a:cs typeface="Arial" charset="0"/>
              </a:rPr>
              <a:t>FOLLOW U</a:t>
            </a:r>
            <a:r>
              <a:rPr lang="id-ID" sz="1400" b="1" dirty="0">
                <a:cs typeface="Arial" charset="0"/>
              </a:rPr>
              <a:t>P</a:t>
            </a:r>
          </a:p>
          <a:p>
            <a:pPr marL="171450" indent="-171450">
              <a:lnSpc>
                <a:spcPct val="9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Arial" pitchFamily="34" charset="0"/>
              <a:buChar char="•"/>
              <a:defRPr/>
            </a:pPr>
            <a:r>
              <a:rPr lang="id-ID" sz="1400" cap="all" dirty="0">
                <a:cs typeface="Arial" charset="0"/>
                <a:hlinkClick r:id="rId7" action="ppaction://hlinkfile"/>
              </a:rPr>
              <a:t>Penyelesaian dit. Mediasi</a:t>
            </a:r>
            <a:endParaRPr lang="id-ID" sz="1400" cap="all" dirty="0">
              <a:cs typeface="Arial" charset="0"/>
            </a:endParaRPr>
          </a:p>
          <a:p>
            <a:pPr marL="171450" indent="-171450">
              <a:lnSpc>
                <a:spcPct val="9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Arial" pitchFamily="34" charset="0"/>
              <a:buChar char="•"/>
              <a:defRPr/>
            </a:pPr>
            <a:r>
              <a:rPr lang="id-ID" sz="1400" cap="all" dirty="0">
                <a:cs typeface="Arial" charset="0"/>
                <a:hlinkClick r:id="rId8" action="ppaction://hlinkfile"/>
              </a:rPr>
              <a:t>Penyelesaian dit. Pemberdayaan</a:t>
            </a:r>
            <a:endParaRPr lang="id-ID" sz="1400" cap="all" dirty="0">
              <a:cs typeface="Arial" charset="0"/>
            </a:endParaRPr>
          </a:p>
          <a:p>
            <a:pPr marL="171450" indent="-171450">
              <a:lnSpc>
                <a:spcPct val="9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Arial" pitchFamily="34" charset="0"/>
              <a:buChar char="•"/>
              <a:defRPr/>
            </a:pPr>
            <a:r>
              <a:rPr lang="id-ID" sz="1400" cap="all" dirty="0">
                <a:cs typeface="Arial" charset="0"/>
                <a:hlinkClick r:id="rId9" action="ppaction://hlinkfile"/>
              </a:rPr>
              <a:t>Penyelesaian dit. pamwas</a:t>
            </a:r>
            <a:endParaRPr lang="en-US" sz="1400" cap="all" dirty="0">
              <a:cs typeface="Arial" charset="0"/>
            </a:endParaRPr>
          </a:p>
          <a:p>
            <a:pPr marL="171450" indent="-171450">
              <a:lnSpc>
                <a:spcPct val="90000"/>
              </a:lnSpc>
              <a:spcBef>
                <a:spcPct val="20000"/>
              </a:spcBef>
              <a:buClr>
                <a:schemeClr val="accent5">
                  <a:lumMod val="75000"/>
                </a:schemeClr>
              </a:buClr>
              <a:buSzPct val="95000"/>
              <a:defRPr/>
            </a:pPr>
            <a:r>
              <a:rPr lang="en-US" sz="1400" b="1" cap="all" dirty="0">
                <a:cs typeface="Arial" charset="0"/>
              </a:rPr>
              <a:t>OUTPUT DOKUMEN</a:t>
            </a:r>
            <a:endParaRPr lang="en-US" sz="1400" dirty="0">
              <a:cs typeface="Arial" charset="0"/>
            </a:endParaRPr>
          </a:p>
          <a:p>
            <a:pPr marL="171450" indent="-171450">
              <a:lnSpc>
                <a:spcPct val="90000"/>
              </a:lnSpc>
              <a:spcBef>
                <a:spcPct val="20000"/>
              </a:spcBef>
              <a:buClr>
                <a:schemeClr val="accent5">
                  <a:lumMod val="75000"/>
                </a:schemeClr>
              </a:buClr>
              <a:buSzPct val="95000"/>
              <a:buFont typeface="Wingdings 2" pitchFamily="18" charset="2"/>
              <a:buChar char=""/>
              <a:defRPr/>
            </a:pPr>
            <a:r>
              <a:rPr lang="id-ID" sz="1400" dirty="0">
                <a:cs typeface="Arial" charset="0"/>
              </a:rPr>
              <a:t>Jadwal mediasi dan advokasi</a:t>
            </a:r>
          </a:p>
          <a:p>
            <a:pPr marL="171450" indent="-171450">
              <a:lnSpc>
                <a:spcPct val="90000"/>
              </a:lnSpc>
              <a:spcBef>
                <a:spcPct val="20000"/>
              </a:spcBef>
              <a:buClr>
                <a:schemeClr val="accent5">
                  <a:lumMod val="75000"/>
                </a:schemeClr>
              </a:buClr>
              <a:buSzPct val="95000"/>
              <a:buFont typeface="Wingdings 2" pitchFamily="18" charset="2"/>
              <a:buChar char=""/>
              <a:defRPr/>
            </a:pPr>
            <a:r>
              <a:rPr lang="id-ID" sz="1400" dirty="0">
                <a:cs typeface="Arial" charset="0"/>
              </a:rPr>
              <a:t>Surat panggilan mediasi dan advokasi</a:t>
            </a:r>
          </a:p>
          <a:p>
            <a:pPr marL="171450" indent="-171450">
              <a:lnSpc>
                <a:spcPct val="90000"/>
              </a:lnSpc>
              <a:spcBef>
                <a:spcPct val="20000"/>
              </a:spcBef>
              <a:buClr>
                <a:schemeClr val="accent5">
                  <a:lumMod val="75000"/>
                </a:schemeClr>
              </a:buClr>
              <a:buSzPct val="95000"/>
              <a:buFont typeface="Wingdings 2" pitchFamily="18" charset="2"/>
              <a:buChar char=""/>
              <a:defRPr/>
            </a:pPr>
            <a:r>
              <a:rPr lang="en-US" sz="1400" dirty="0" err="1">
                <a:cs typeface="Arial" charset="0"/>
              </a:rPr>
              <a:t>Berita</a:t>
            </a:r>
            <a:r>
              <a:rPr lang="en-US" sz="1400" dirty="0">
                <a:cs typeface="Arial" charset="0"/>
              </a:rPr>
              <a:t> </a:t>
            </a:r>
            <a:r>
              <a:rPr lang="en-US" sz="1400" dirty="0" err="1">
                <a:cs typeface="Arial" charset="0"/>
              </a:rPr>
              <a:t>Acara</a:t>
            </a:r>
            <a:endParaRPr lang="en-US" sz="1400" dirty="0">
              <a:cs typeface="Arial" charset="0"/>
            </a:endParaRPr>
          </a:p>
          <a:p>
            <a:pPr marL="171450" indent="-171450">
              <a:lnSpc>
                <a:spcPct val="90000"/>
              </a:lnSpc>
              <a:spcBef>
                <a:spcPct val="20000"/>
              </a:spcBef>
              <a:buClr>
                <a:schemeClr val="accent5">
                  <a:lumMod val="75000"/>
                </a:schemeClr>
              </a:buClr>
              <a:buSzPct val="95000"/>
              <a:buFont typeface="Wingdings 2" pitchFamily="18" charset="2"/>
              <a:buChar char=""/>
              <a:defRPr/>
            </a:pPr>
            <a:r>
              <a:rPr lang="en-US" sz="1400" dirty="0" err="1">
                <a:cs typeface="Arial" charset="0"/>
              </a:rPr>
              <a:t>Rekomendasi</a:t>
            </a:r>
            <a:r>
              <a:rPr lang="en-US" sz="1400" dirty="0">
                <a:cs typeface="Arial" charset="0"/>
              </a:rPr>
              <a:t> </a:t>
            </a:r>
            <a:r>
              <a:rPr lang="en-US" sz="1400" i="1" dirty="0">
                <a:cs typeface="Arial" charset="0"/>
              </a:rPr>
              <a:t>Delivery Tasking</a:t>
            </a:r>
            <a:r>
              <a:rPr lang="en-US" sz="1400" dirty="0">
                <a:cs typeface="Arial" charset="0"/>
              </a:rPr>
              <a:t> </a:t>
            </a:r>
            <a:r>
              <a:rPr lang="en-US" sz="1400" dirty="0" err="1">
                <a:cs typeface="Arial" charset="0"/>
              </a:rPr>
              <a:t>ke</a:t>
            </a:r>
            <a:r>
              <a:rPr lang="en-US" sz="1400" dirty="0">
                <a:cs typeface="Arial" charset="0"/>
              </a:rPr>
              <a:t> </a:t>
            </a:r>
            <a:r>
              <a:rPr lang="en-US" sz="1400" dirty="0" err="1">
                <a:cs typeface="Arial" charset="0"/>
              </a:rPr>
              <a:t>instansi</a:t>
            </a:r>
            <a:r>
              <a:rPr lang="en-US" sz="1400" dirty="0">
                <a:cs typeface="Arial" charset="0"/>
              </a:rPr>
              <a:t> </a:t>
            </a:r>
            <a:r>
              <a:rPr lang="en-US" sz="1400" dirty="0" err="1">
                <a:cs typeface="Arial" charset="0"/>
              </a:rPr>
              <a:t>di</a:t>
            </a:r>
            <a:r>
              <a:rPr lang="en-US" sz="1400" dirty="0">
                <a:cs typeface="Arial" charset="0"/>
              </a:rPr>
              <a:t> </a:t>
            </a:r>
            <a:r>
              <a:rPr lang="en-US" sz="1400" dirty="0" err="1">
                <a:cs typeface="Arial" charset="0"/>
              </a:rPr>
              <a:t>luar</a:t>
            </a:r>
            <a:r>
              <a:rPr lang="en-US" sz="1400" dirty="0">
                <a:cs typeface="Arial" charset="0"/>
              </a:rPr>
              <a:t> BNP2TKI</a:t>
            </a:r>
          </a:p>
        </p:txBody>
      </p:sp>
      <p:sp>
        <p:nvSpPr>
          <p:cNvPr id="20" name="Right Arrow 19"/>
          <p:cNvSpPr/>
          <p:nvPr/>
        </p:nvSpPr>
        <p:spPr>
          <a:xfrm>
            <a:off x="5071236" y="1679233"/>
            <a:ext cx="601429" cy="519373"/>
          </a:xfrm>
          <a:prstGeom prst="rightArrow">
            <a:avLst>
              <a:gd name="adj1" fmla="val 30438"/>
              <a:gd name="adj2" fmla="val 50000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1" name="Right Arrow 20"/>
          <p:cNvSpPr/>
          <p:nvPr/>
        </p:nvSpPr>
        <p:spPr>
          <a:xfrm>
            <a:off x="2387303" y="1679233"/>
            <a:ext cx="601429" cy="519373"/>
          </a:xfrm>
          <a:prstGeom prst="rightArrow">
            <a:avLst>
              <a:gd name="adj1" fmla="val 30438"/>
              <a:gd name="adj2" fmla="val 50000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45580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990"/>
            <a:ext cx="9144000" cy="684801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33245" y="6519446"/>
            <a:ext cx="7798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>
                <a:solidFill>
                  <a:schemeClr val="bg1"/>
                </a:solidFill>
              </a:rPr>
              <a:t>DEPUTI BIDANG PERLINDUNGAN</a:t>
            </a:r>
            <a:endParaRPr lang="id-ID" sz="1400" b="1" dirty="0">
              <a:solidFill>
                <a:schemeClr val="bg1"/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572933" y="149225"/>
            <a:ext cx="3268134" cy="84137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PELAYANA</a:t>
            </a:r>
            <a:r>
              <a:rPr kumimoji="0" lang="id-ID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PENGADUAN C</a:t>
            </a:r>
            <a:r>
              <a:rPr kumimoji="0" lang="id-ID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ALON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TKI/TKI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86267" y="1231371"/>
            <a:ext cx="7247466" cy="961495"/>
          </a:xfrm>
          <a:prstGeom prst="rect">
            <a:avLst/>
          </a:prstGeom>
          <a:noFill/>
        </p:spPr>
        <p:txBody>
          <a:bodyPr>
            <a:normAutofit fontScale="97500"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BAGAIMANA CARA MENGADUKAN PERMAS</a:t>
            </a:r>
            <a:r>
              <a:rPr kumimoji="0" lang="id-ID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LAHAN C</a:t>
            </a:r>
            <a:r>
              <a:rPr kumimoji="0" lang="id-ID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ALON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TKI/TKI</a:t>
            </a:r>
            <a:r>
              <a:rPr kumimoji="0" lang="id-ID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?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Content Placeholder 5"/>
          <p:cNvSpPr txBox="1">
            <a:spLocks/>
          </p:cNvSpPr>
          <p:nvPr/>
        </p:nvSpPr>
        <p:spPr>
          <a:xfrm>
            <a:off x="355599" y="2396066"/>
            <a:ext cx="8466667" cy="3462867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PENGADUAN LANGSUNG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DATANG LANGSUNG KE BNP2TKI/BP3TKI/LP3TKI/P4TKI</a:t>
            </a:r>
            <a:r>
              <a:rPr kumimoji="0" lang="id-ID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/LTSP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PENGADUAN TIDAK LANGSUNG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TELEFON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SMS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EMAIL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FAX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SURAT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945580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990"/>
            <a:ext cx="9144000" cy="684801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33245" y="6519446"/>
            <a:ext cx="7798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>
                <a:solidFill>
                  <a:schemeClr val="bg1"/>
                </a:solidFill>
              </a:rPr>
              <a:t>DEPUTI BIDANG PERLINDUNGAN</a:t>
            </a:r>
            <a:endParaRPr lang="id-ID" sz="1400" b="1" dirty="0">
              <a:solidFill>
                <a:schemeClr val="bg1"/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572933" y="149225"/>
            <a:ext cx="3268134" cy="84137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PELAYANA</a:t>
            </a:r>
            <a:r>
              <a:rPr kumimoji="0" lang="id-ID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PENGADUAN C</a:t>
            </a:r>
            <a:r>
              <a:rPr kumimoji="0" lang="id-ID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ALON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TKI/TKI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228601" y="1248304"/>
            <a:ext cx="8568266" cy="461963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MEDIA PENGADUAN PERMASALAHAN C</a:t>
            </a:r>
            <a:r>
              <a:rPr kumimoji="0" lang="id-ID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ALON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TKI/TKI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592666" y="2006599"/>
            <a:ext cx="8229600" cy="4123267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id-ID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Di Dalam Negeri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28600" lvl="0" indent="-228600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id-ID" dirty="0"/>
              <a:t>0 800 1000 Telepon bebas pulsa 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28600" lvl="0" indent="-228600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kumimoji="0" lang="id-ID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Datang langsung ke Crisis Center BNP2TKI Jl MT Haryono Kav. 52 Pancoran Jakarta Selatan</a:t>
            </a:r>
            <a:r>
              <a:rPr lang="en-US" dirty="0"/>
              <a:t> /BP3TKI/LP3TKI/P4TKI</a:t>
            </a:r>
            <a:r>
              <a:rPr lang="id-ID" dirty="0"/>
              <a:t>/LTSP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id-ID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Faximile (021) 29244810/11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id-ID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Surat ke alamat BNP2TKI /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BP3TKI/P3TKI/P4TKI</a:t>
            </a:r>
            <a:r>
              <a:rPr kumimoji="0" lang="id-ID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/ LTSP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Email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halotki@bnp2tki.go.id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id-ID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Di Luar Negeri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id-ID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Telefon +6221 29244800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id-ID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Menghubungi perwakilan RI (alamat dan nomor telefon terlampir)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Website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hlinkClick r:id="rId3"/>
              </a:rPr>
              <a:t>www.halotki.bnp2tki.go.id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945580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990"/>
            <a:ext cx="9144000" cy="684801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33245" y="6519446"/>
            <a:ext cx="7798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>
                <a:solidFill>
                  <a:schemeClr val="bg1"/>
                </a:solidFill>
              </a:rPr>
              <a:t>DEPUTI BIDANG PERLINDUNGAN</a:t>
            </a:r>
            <a:endParaRPr lang="id-ID" sz="1400" b="1" dirty="0">
              <a:solidFill>
                <a:schemeClr val="bg1"/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572933" y="149225"/>
            <a:ext cx="3268134" cy="84137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PELAYANA</a:t>
            </a:r>
            <a:r>
              <a:rPr kumimoji="0" lang="id-ID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PENGADUAN C</a:t>
            </a:r>
            <a:r>
              <a:rPr kumimoji="0" lang="id-ID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ALON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TKI/TKI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2277534" y="1265237"/>
            <a:ext cx="4419600" cy="648228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PERSYARATAN PENGADUAN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584200" y="2082798"/>
            <a:ext cx="8432800" cy="3767667"/>
          </a:xfrm>
          <a:prstGeom prst="rect">
            <a:avLst/>
          </a:prstGeom>
        </p:spPr>
        <p:txBody>
          <a:bodyPr>
            <a:no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d-ID" sz="2000" b="1" i="0" u="sng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A. </a:t>
            </a:r>
            <a:r>
              <a:rPr kumimoji="0" lang="en-US" sz="2000" b="1" i="0" u="sng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Persyaratan</a:t>
            </a:r>
            <a:r>
              <a:rPr kumimoji="0" lang="en-US" sz="2000" b="1" i="0" u="sng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000" b="1" i="0" u="sng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pokok</a:t>
            </a:r>
            <a:r>
              <a:rPr kumimoji="0" lang="en-US" sz="2000" b="1" i="0" u="sng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Pengadu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memiliki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dan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dapat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menunjukkan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identitas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diri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;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Mengetahui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permasalahan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yang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diadukan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d-ID" sz="2000" b="1" i="0" u="sng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B. </a:t>
            </a:r>
            <a:r>
              <a:rPr kumimoji="0" lang="en-US" sz="2000" b="1" i="0" u="sng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Per</a:t>
            </a:r>
            <a:r>
              <a:rPr kumimoji="0" lang="id-ID" sz="2000" b="1" i="0" u="sng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s</a:t>
            </a:r>
            <a:r>
              <a:rPr kumimoji="0" lang="en-US" sz="2000" b="1" i="0" u="sng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yaratan</a:t>
            </a:r>
            <a:r>
              <a:rPr kumimoji="0" lang="en-US" sz="2000" b="1" i="0" u="sng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000" b="1" i="0" u="sng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tambahan</a:t>
            </a:r>
            <a:r>
              <a:rPr kumimoji="0" lang="en-US" sz="2000" b="1" i="0" u="sng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Memberikan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bukti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terkait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hubungan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pengaduan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dengan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CTKI/TKI (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jika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pengadu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bukan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TKI)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Mengetahui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PPTKIS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pengirim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atau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proses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pemberangkatan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ke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luar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negeri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;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Mengetahui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negara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tujuan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TKI;</a:t>
            </a:r>
          </a:p>
          <a:p>
            <a:pPr marL="228600" lvl="0" indent="-228600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Memiliki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id-ID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minimal 3 (tiga)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dokumen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diantaranya</a:t>
            </a:r>
            <a:r>
              <a:rPr kumimoji="0" lang="id-ID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lang="id-ID" sz="2000" dirty="0" err="1"/>
              <a:t>P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aspor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/P</a:t>
            </a:r>
            <a:r>
              <a:rPr kumimoji="0" lang="id-ID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erjanjian</a:t>
            </a:r>
            <a:r>
              <a:rPr kumimoji="0" lang="id-ID" sz="20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</a:t>
            </a:r>
            <a:r>
              <a:rPr kumimoji="0" lang="id-ID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enempatan </a:t>
            </a:r>
            <a:r>
              <a:rPr lang="en-US" sz="2000" dirty="0"/>
              <a:t>/</a:t>
            </a:r>
            <a:r>
              <a:rPr lang="id-ID" sz="2000" dirty="0"/>
              <a:t> </a:t>
            </a:r>
            <a:r>
              <a:rPr lang="en-US" sz="2000" dirty="0"/>
              <a:t>P</a:t>
            </a:r>
            <a:r>
              <a:rPr lang="id-ID" sz="2000" dirty="0"/>
              <a:t>erjanjian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</a:t>
            </a:r>
            <a:r>
              <a:rPr kumimoji="0" lang="id-ID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erja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</a:t>
            </a:r>
            <a:r>
              <a:rPr kumimoji="0" lang="id-ID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Kartu Peserta Asuransi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</a:t>
            </a:r>
            <a:r>
              <a:rPr kumimoji="0" lang="id-ID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KTKLN</a:t>
            </a:r>
            <a:r>
              <a:rPr lang="id-ID" sz="2000" dirty="0"/>
              <a:t> </a:t>
            </a:r>
            <a:r>
              <a:rPr kumimoji="0" lang="id-ID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(Kartu Tenaga Kerja Luar Negeri)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945580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990"/>
            <a:ext cx="9144000" cy="684801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33245" y="6519446"/>
            <a:ext cx="7798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>
                <a:solidFill>
                  <a:schemeClr val="bg1"/>
                </a:solidFill>
              </a:rPr>
              <a:t>DEPUTI BIDANG PERLINDUNGAN</a:t>
            </a:r>
            <a:endParaRPr lang="id-ID" sz="1400" b="1" dirty="0">
              <a:solidFill>
                <a:schemeClr val="bg1"/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572933" y="149225"/>
            <a:ext cx="3268134" cy="84137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PELAYANA</a:t>
            </a:r>
            <a:r>
              <a:rPr kumimoji="0" lang="id-ID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PENGADUAN C</a:t>
            </a:r>
            <a:r>
              <a:rPr kumimoji="0" lang="id-ID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ALON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TKI/TKI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981201" y="1273705"/>
            <a:ext cx="4707466" cy="673629"/>
          </a:xfrm>
          <a:prstGeom prst="rect">
            <a:avLst/>
          </a:prstGeom>
          <a:noFill/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INFORMASI PENGADUAN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643466" y="1862644"/>
            <a:ext cx="8229600" cy="3793067"/>
          </a:xfrm>
          <a:prstGeom prst="rect">
            <a:avLst/>
          </a:prstGeom>
        </p:spPr>
        <p:txBody>
          <a:bodyPr>
            <a:no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id-ID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Informasi terkait prosedur dan tata cara pengaduan seperti: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id-ID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Tata cara pengaduan 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id-ID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Kelengkapan dokumen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id-ID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Media pengaduan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id-ID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Tempat pengaduan permasalahan CTKI/TKI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id-ID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Informasi terkait perkembangan penanganan permasalahan seperti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  <a:endParaRPr kumimoji="0" lang="id-ID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id-ID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Hasil Klarifikasi 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id-ID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Surat perwakilan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id-ID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Hasil mediasi dan advokasi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945580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990"/>
            <a:ext cx="9144000" cy="684801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33245" y="6519446"/>
            <a:ext cx="7798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>
                <a:solidFill>
                  <a:schemeClr val="bg1"/>
                </a:solidFill>
              </a:rPr>
              <a:t>DEPUTI BIDANG PERLINDUNGAN</a:t>
            </a:r>
            <a:endParaRPr lang="id-ID" sz="1400" b="1" dirty="0">
              <a:solidFill>
                <a:schemeClr val="bg1"/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572933" y="149225"/>
            <a:ext cx="3268134" cy="84137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PELAYANA</a:t>
            </a:r>
            <a:r>
              <a:rPr kumimoji="0" lang="id-ID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PENGADUAN C</a:t>
            </a:r>
            <a:r>
              <a:rPr kumimoji="0" lang="id-ID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ALON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TKI/TKI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456268" y="1341438"/>
            <a:ext cx="6299199" cy="801824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TATA CARA PENYAMP</a:t>
            </a:r>
            <a:r>
              <a:rPr kumimoji="0" lang="id-ID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A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I</a:t>
            </a:r>
            <a:r>
              <a:rPr kumimoji="0" lang="id-ID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A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N INFORMASI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57200" y="2573868"/>
            <a:ext cx="8229600" cy="31750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INFORMASI PENGADUAN DISAMPAIKAN KEPADA MASYARAKAT MELALUI: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Tatap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muka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;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Surat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;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Telepon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;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Email.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945580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990"/>
            <a:ext cx="9144000" cy="684801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33245" y="6519446"/>
            <a:ext cx="7798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>
                <a:solidFill>
                  <a:schemeClr val="bg1"/>
                </a:solidFill>
              </a:rPr>
              <a:t>DEPUTI BIDANG PERLINDUNGAN</a:t>
            </a:r>
            <a:endParaRPr lang="id-ID" sz="1400" b="1" dirty="0">
              <a:solidFill>
                <a:schemeClr val="bg1"/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572933" y="149225"/>
            <a:ext cx="3268134" cy="84137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PELAYANA</a:t>
            </a:r>
            <a:r>
              <a:rPr kumimoji="0" lang="id-ID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PENGADUAN C</a:t>
            </a:r>
            <a:r>
              <a:rPr kumimoji="0" lang="id-ID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ALON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TKI/TKI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270352" y="1566523"/>
            <a:ext cx="8724066" cy="4124593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360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Tuntutan</a:t>
            </a:r>
            <a:r>
              <a:rPr kumimoji="0" lang="en-US" sz="36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360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pengadu</a:t>
            </a:r>
            <a:r>
              <a:rPr kumimoji="0" lang="en-US" sz="36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360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telah</a:t>
            </a:r>
            <a:r>
              <a:rPr kumimoji="0" lang="en-US" sz="36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360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terpenuhi</a:t>
            </a:r>
            <a:r>
              <a:rPr kumimoji="0" lang="en-US" sz="36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360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sesuai</a:t>
            </a:r>
            <a:r>
              <a:rPr kumimoji="0" lang="en-US" sz="36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360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dengan</a:t>
            </a:r>
            <a:r>
              <a:rPr kumimoji="0" lang="en-US" sz="36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360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ketentuan</a:t>
            </a:r>
            <a:r>
              <a:rPr kumimoji="0" lang="en-US" sz="36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yang </a:t>
            </a:r>
            <a:r>
              <a:rPr kumimoji="0" lang="en-US" sz="360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berlaku</a:t>
            </a:r>
            <a:r>
              <a:rPr kumimoji="0" lang="en-US" sz="36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360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atau</a:t>
            </a:r>
            <a:r>
              <a:rPr kumimoji="0" lang="en-US" sz="36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360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pengadu</a:t>
            </a:r>
            <a:r>
              <a:rPr kumimoji="0" lang="en-US" sz="36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360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bersedia</a:t>
            </a:r>
            <a:r>
              <a:rPr kumimoji="0" lang="en-US" sz="360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3600" i="0" u="none" strike="noStrike" kern="1200" cap="none" spc="0" normalizeH="0" noProof="0" dirty="0" err="1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menerima</a:t>
            </a:r>
            <a:r>
              <a:rPr kumimoji="0" lang="en-US" sz="360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3600" i="0" u="none" strike="noStrike" kern="1200" cap="none" spc="0" normalizeH="0" noProof="0" dirty="0" err="1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hasil</a:t>
            </a:r>
            <a:r>
              <a:rPr kumimoji="0" lang="en-US" sz="360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3600" i="0" u="none" strike="noStrike" kern="1200" cap="none" spc="0" normalizeH="0" noProof="0" dirty="0" err="1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penyelesaian</a:t>
            </a:r>
            <a:r>
              <a:rPr kumimoji="0" lang="en-US" sz="360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3600" i="0" u="none" strike="noStrike" kern="1200" cap="none" spc="0" normalizeH="0" noProof="0" dirty="0" err="1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kasus</a:t>
            </a:r>
            <a:endParaRPr kumimoji="0" lang="en-US" sz="3600" i="0" u="none" strike="noStrike" kern="1200" cap="none" spc="0" normalizeH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US" sz="1200" i="0" u="none" strike="noStrike" kern="1200" cap="none" spc="0" normalizeH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3600" dirty="0" err="1">
                <a:latin typeface="+mj-lt"/>
                <a:ea typeface="+mj-ea"/>
                <a:cs typeface="+mj-cs"/>
              </a:rPr>
              <a:t>Pengadu</a:t>
            </a:r>
            <a:r>
              <a:rPr lang="en-US" sz="3600" dirty="0">
                <a:latin typeface="+mj-lt"/>
                <a:ea typeface="+mj-ea"/>
                <a:cs typeface="+mj-cs"/>
              </a:rPr>
              <a:t> </a:t>
            </a:r>
            <a:r>
              <a:rPr lang="en-US" sz="3600" dirty="0" err="1">
                <a:latin typeface="+mj-lt"/>
                <a:ea typeface="+mj-ea"/>
                <a:cs typeface="+mj-cs"/>
              </a:rPr>
              <a:t>tidak</a:t>
            </a:r>
            <a:r>
              <a:rPr lang="en-US" sz="3600" dirty="0">
                <a:latin typeface="+mj-lt"/>
                <a:ea typeface="+mj-ea"/>
                <a:cs typeface="+mj-cs"/>
              </a:rPr>
              <a:t> </a:t>
            </a:r>
            <a:r>
              <a:rPr lang="en-US" sz="3600" dirty="0" err="1">
                <a:latin typeface="+mj-lt"/>
                <a:ea typeface="+mj-ea"/>
                <a:cs typeface="+mj-cs"/>
              </a:rPr>
              <a:t>dapat</a:t>
            </a:r>
            <a:r>
              <a:rPr lang="en-US" sz="3600" dirty="0">
                <a:latin typeface="+mj-lt"/>
                <a:ea typeface="+mj-ea"/>
                <a:cs typeface="+mj-cs"/>
              </a:rPr>
              <a:t> </a:t>
            </a:r>
            <a:r>
              <a:rPr lang="en-US" sz="3600" dirty="0" err="1">
                <a:latin typeface="+mj-lt"/>
                <a:ea typeface="+mj-ea"/>
                <a:cs typeface="+mj-cs"/>
              </a:rPr>
              <a:t>melengkapi</a:t>
            </a:r>
            <a:r>
              <a:rPr lang="en-US" sz="3600" dirty="0">
                <a:latin typeface="+mj-lt"/>
                <a:ea typeface="+mj-ea"/>
                <a:cs typeface="+mj-cs"/>
              </a:rPr>
              <a:t> </a:t>
            </a:r>
            <a:r>
              <a:rPr lang="en-US" sz="3600" dirty="0" err="1">
                <a:latin typeface="+mj-lt"/>
                <a:ea typeface="+mj-ea"/>
                <a:cs typeface="+mj-cs"/>
              </a:rPr>
              <a:t>dokumen</a:t>
            </a:r>
            <a:r>
              <a:rPr lang="en-US" sz="3600" dirty="0">
                <a:latin typeface="+mj-lt"/>
                <a:ea typeface="+mj-ea"/>
                <a:cs typeface="+mj-cs"/>
              </a:rPr>
              <a:t> </a:t>
            </a:r>
            <a:r>
              <a:rPr lang="en-US" sz="3600" dirty="0" err="1">
                <a:latin typeface="+mj-lt"/>
                <a:ea typeface="+mj-ea"/>
                <a:cs typeface="+mj-cs"/>
              </a:rPr>
              <a:t>awal</a:t>
            </a:r>
            <a:r>
              <a:rPr lang="en-US" sz="3600" dirty="0">
                <a:latin typeface="+mj-lt"/>
                <a:ea typeface="+mj-ea"/>
                <a:cs typeface="+mj-cs"/>
              </a:rPr>
              <a:t> </a:t>
            </a:r>
            <a:r>
              <a:rPr lang="en-US" sz="3600" dirty="0" err="1">
                <a:latin typeface="+mj-lt"/>
                <a:ea typeface="+mj-ea"/>
                <a:cs typeface="+mj-cs"/>
              </a:rPr>
              <a:t>sebagai</a:t>
            </a:r>
            <a:r>
              <a:rPr lang="en-US" sz="3600" dirty="0">
                <a:latin typeface="+mj-lt"/>
                <a:ea typeface="+mj-ea"/>
                <a:cs typeface="+mj-cs"/>
              </a:rPr>
              <a:t> </a:t>
            </a:r>
            <a:r>
              <a:rPr lang="en-US" sz="3600" dirty="0" err="1">
                <a:latin typeface="+mj-lt"/>
                <a:ea typeface="+mj-ea"/>
                <a:cs typeface="+mj-cs"/>
              </a:rPr>
              <a:t>pendukung</a:t>
            </a:r>
            <a:r>
              <a:rPr lang="en-US" sz="3600" dirty="0">
                <a:latin typeface="+mj-lt"/>
                <a:ea typeface="+mj-ea"/>
                <a:cs typeface="+mj-cs"/>
              </a:rPr>
              <a:t> </a:t>
            </a:r>
            <a:r>
              <a:rPr lang="en-US" sz="3600" dirty="0" err="1">
                <a:latin typeface="+mj-lt"/>
                <a:ea typeface="+mj-ea"/>
                <a:cs typeface="+mj-cs"/>
              </a:rPr>
              <a:t>pengaduan</a:t>
            </a:r>
            <a:r>
              <a:rPr lang="en-US" sz="3600" dirty="0">
                <a:latin typeface="+mj-lt"/>
                <a:ea typeface="+mj-ea"/>
                <a:cs typeface="+mj-cs"/>
              </a:rPr>
              <a:t> </a:t>
            </a:r>
            <a:r>
              <a:rPr lang="en-US" sz="3600" dirty="0" err="1">
                <a:latin typeface="+mj-lt"/>
                <a:ea typeface="+mj-ea"/>
                <a:cs typeface="+mj-cs"/>
              </a:rPr>
              <a:t>setelah</a:t>
            </a:r>
            <a:r>
              <a:rPr lang="en-US" sz="3600" dirty="0">
                <a:latin typeface="+mj-lt"/>
                <a:ea typeface="+mj-ea"/>
                <a:cs typeface="+mj-cs"/>
              </a:rPr>
              <a:t> </a:t>
            </a:r>
            <a:r>
              <a:rPr lang="en-US" sz="3600" dirty="0" err="1">
                <a:latin typeface="+mj-lt"/>
                <a:ea typeface="+mj-ea"/>
                <a:cs typeface="+mj-cs"/>
              </a:rPr>
              <a:t>diberi</a:t>
            </a:r>
            <a:r>
              <a:rPr lang="en-US" sz="3600" dirty="0">
                <a:latin typeface="+mj-lt"/>
                <a:ea typeface="+mj-ea"/>
                <a:cs typeface="+mj-cs"/>
              </a:rPr>
              <a:t> </a:t>
            </a:r>
            <a:r>
              <a:rPr lang="en-US" sz="3600" dirty="0" err="1">
                <a:latin typeface="+mj-lt"/>
                <a:ea typeface="+mj-ea"/>
                <a:cs typeface="+mj-cs"/>
              </a:rPr>
              <a:t>waktu</a:t>
            </a:r>
            <a:r>
              <a:rPr lang="en-US" sz="3600" dirty="0">
                <a:latin typeface="+mj-lt"/>
                <a:ea typeface="+mj-ea"/>
                <a:cs typeface="+mj-cs"/>
              </a:rPr>
              <a:t> 1 (</a:t>
            </a:r>
            <a:r>
              <a:rPr lang="en-US" sz="3600" dirty="0" err="1">
                <a:latin typeface="+mj-lt"/>
                <a:ea typeface="+mj-ea"/>
                <a:cs typeface="+mj-cs"/>
              </a:rPr>
              <a:t>satu</a:t>
            </a:r>
            <a:r>
              <a:rPr lang="en-US" sz="3600" dirty="0">
                <a:latin typeface="+mj-lt"/>
                <a:ea typeface="+mj-ea"/>
                <a:cs typeface="+mj-cs"/>
              </a:rPr>
              <a:t>) </a:t>
            </a:r>
            <a:r>
              <a:rPr lang="en-US" sz="3600" dirty="0" err="1">
                <a:latin typeface="+mj-lt"/>
                <a:ea typeface="+mj-ea"/>
                <a:cs typeface="+mj-cs"/>
              </a:rPr>
              <a:t>bulan</a:t>
            </a:r>
            <a:r>
              <a:rPr lang="en-US" sz="3600" dirty="0">
                <a:latin typeface="+mj-lt"/>
                <a:ea typeface="+mj-ea"/>
                <a:cs typeface="+mj-cs"/>
              </a:rPr>
              <a:t> </a:t>
            </a:r>
            <a:r>
              <a:rPr lang="en-US" sz="3600" dirty="0" err="1">
                <a:latin typeface="+mj-lt"/>
                <a:ea typeface="+mj-ea"/>
                <a:cs typeface="+mj-cs"/>
              </a:rPr>
              <a:t>untuk</a:t>
            </a:r>
            <a:r>
              <a:rPr lang="en-US" sz="3600" dirty="0">
                <a:latin typeface="+mj-lt"/>
                <a:ea typeface="+mj-ea"/>
                <a:cs typeface="+mj-cs"/>
              </a:rPr>
              <a:t> </a:t>
            </a:r>
            <a:r>
              <a:rPr lang="en-US" sz="3600" dirty="0" err="1">
                <a:latin typeface="+mj-lt"/>
                <a:ea typeface="+mj-ea"/>
                <a:cs typeface="+mj-cs"/>
              </a:rPr>
              <a:t>melengkapinya</a:t>
            </a:r>
            <a:endParaRPr lang="en-US" sz="3600" dirty="0"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480706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990"/>
            <a:ext cx="9144000" cy="684801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33245" y="6519446"/>
            <a:ext cx="7798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>
                <a:solidFill>
                  <a:schemeClr val="bg1"/>
                </a:solidFill>
              </a:rPr>
              <a:t>DEPUTI BIDANG PERLINDUNGAN</a:t>
            </a:r>
            <a:endParaRPr lang="id-ID" sz="1400" b="1" dirty="0">
              <a:solidFill>
                <a:schemeClr val="bg1"/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572933" y="149225"/>
            <a:ext cx="3268134" cy="84137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PELAYANA</a:t>
            </a:r>
            <a:r>
              <a:rPr kumimoji="0" lang="id-ID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PENGADUAN C</a:t>
            </a:r>
            <a:r>
              <a:rPr kumimoji="0" lang="id-ID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ALON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TKI/TKI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270352" y="1552875"/>
            <a:ext cx="8724066" cy="4124593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 startAt="3"/>
              <a:tabLst/>
              <a:defRPr/>
            </a:pPr>
            <a:r>
              <a:rPr kumimoji="0" lang="en-US" sz="3600" i="0" u="none" strike="noStrike" kern="1200" cap="none" spc="0" normalizeH="0" noProof="0" dirty="0" err="1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Pengadu</a:t>
            </a:r>
            <a:r>
              <a:rPr kumimoji="0" lang="en-US" sz="360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3600" i="0" u="none" strike="noStrike" kern="1200" cap="none" spc="0" normalizeH="0" noProof="0" dirty="0" err="1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atas</a:t>
            </a:r>
            <a:r>
              <a:rPr kumimoji="0" lang="en-US" sz="360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3600" i="0" u="none" strike="noStrike" kern="1200" cap="none" spc="0" normalizeH="0" noProof="0" dirty="0" err="1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kemauan</a:t>
            </a:r>
            <a:r>
              <a:rPr kumimoji="0" lang="en-US" sz="360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3600" i="0" u="none" strike="noStrike" kern="1200" cap="none" spc="0" normalizeH="0" noProof="0" dirty="0" err="1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sendiri</a:t>
            </a:r>
            <a:r>
              <a:rPr kumimoji="0" lang="en-US" sz="360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3600" i="0" u="none" strike="noStrike" kern="1200" cap="none" spc="0" normalizeH="0" noProof="0" dirty="0" err="1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mencabut</a:t>
            </a:r>
            <a:r>
              <a:rPr kumimoji="0" lang="en-US" sz="360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3600" i="0" u="none" strike="noStrike" kern="1200" cap="none" spc="0" normalizeH="0" noProof="0" dirty="0" err="1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pengaduan</a:t>
            </a:r>
            <a:r>
              <a:rPr kumimoji="0" lang="en-US" sz="360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3600" i="0" u="none" strike="noStrike" kern="1200" cap="none" spc="0" normalizeH="0" noProof="0" dirty="0" err="1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atau</a:t>
            </a:r>
            <a:r>
              <a:rPr kumimoji="0" lang="en-US" sz="360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3600" i="0" u="none" strike="noStrike" kern="1200" cap="none" spc="0" normalizeH="0" noProof="0" dirty="0" err="1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menyatakan</a:t>
            </a:r>
            <a:r>
              <a:rPr kumimoji="0" lang="en-US" sz="360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3600" i="0" u="none" strike="noStrike" kern="1200" cap="none" spc="0" normalizeH="0" noProof="0" dirty="0" err="1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kasusnya</a:t>
            </a:r>
            <a:r>
              <a:rPr kumimoji="0" lang="en-US" sz="360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3600" i="0" u="none" strike="noStrike" kern="1200" cap="none" spc="0" normalizeH="0" noProof="0" dirty="0" err="1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selesai</a:t>
            </a:r>
            <a:r>
              <a:rPr lang="en-US" sz="3600" dirty="0">
                <a:latin typeface="+mj-lt"/>
                <a:ea typeface="+mj-ea"/>
                <a:cs typeface="+mj-cs"/>
              </a:rPr>
              <a:t>, </a:t>
            </a:r>
            <a:r>
              <a:rPr lang="en-US" sz="3600" dirty="0" err="1">
                <a:latin typeface="+mj-lt"/>
                <a:ea typeface="+mj-ea"/>
                <a:cs typeface="+mj-cs"/>
              </a:rPr>
              <a:t>dengan</a:t>
            </a:r>
            <a:r>
              <a:rPr lang="en-US" sz="3600" dirty="0">
                <a:latin typeface="+mj-lt"/>
                <a:ea typeface="+mj-ea"/>
                <a:cs typeface="+mj-cs"/>
              </a:rPr>
              <a:t> </a:t>
            </a:r>
            <a:r>
              <a:rPr lang="en-US" sz="3600" dirty="0" err="1">
                <a:latin typeface="+mj-lt"/>
                <a:ea typeface="+mj-ea"/>
                <a:cs typeface="+mj-cs"/>
              </a:rPr>
              <a:t>melampirkan</a:t>
            </a:r>
            <a:r>
              <a:rPr lang="en-US" sz="3600" dirty="0">
                <a:latin typeface="+mj-lt"/>
                <a:ea typeface="+mj-ea"/>
                <a:cs typeface="+mj-cs"/>
              </a:rPr>
              <a:t> </a:t>
            </a:r>
            <a:r>
              <a:rPr lang="en-US" sz="3600" dirty="0" err="1">
                <a:latin typeface="+mj-lt"/>
                <a:ea typeface="+mj-ea"/>
                <a:cs typeface="+mj-cs"/>
              </a:rPr>
              <a:t>surat</a:t>
            </a:r>
            <a:r>
              <a:rPr lang="en-US" sz="3600" dirty="0">
                <a:latin typeface="+mj-lt"/>
                <a:ea typeface="+mj-ea"/>
                <a:cs typeface="+mj-cs"/>
              </a:rPr>
              <a:t> </a:t>
            </a:r>
            <a:r>
              <a:rPr lang="en-US" sz="3600" dirty="0" err="1">
                <a:latin typeface="+mj-lt"/>
                <a:ea typeface="+mj-ea"/>
                <a:cs typeface="+mj-cs"/>
              </a:rPr>
              <a:t>pernyataan</a:t>
            </a:r>
            <a:endParaRPr lang="en-US" sz="3600" dirty="0">
              <a:latin typeface="+mj-lt"/>
              <a:ea typeface="+mj-ea"/>
              <a:cs typeface="+mj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 startAt="3"/>
              <a:tabLst/>
              <a:defRPr/>
            </a:pPr>
            <a:endParaRPr lang="en-US" sz="1400" dirty="0">
              <a:latin typeface="+mj-lt"/>
              <a:ea typeface="+mj-ea"/>
              <a:cs typeface="+mj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 startAt="3"/>
              <a:tabLst/>
              <a:defRPr/>
            </a:pPr>
            <a:r>
              <a:rPr kumimoji="0" lang="en-US" sz="3600" i="0" u="none" strike="noStrike" kern="1200" cap="none" spc="0" normalizeH="0" noProof="0" dirty="0" err="1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Dalam</a:t>
            </a:r>
            <a:r>
              <a:rPr kumimoji="0" lang="en-US" sz="360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3600" i="0" u="none" strike="noStrike" kern="1200" cap="none" spc="0" normalizeH="0" noProof="0" dirty="0" err="1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waktu</a:t>
            </a:r>
            <a:r>
              <a:rPr kumimoji="0" lang="en-US" sz="360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3600" i="0" u="none" strike="noStrike" kern="1200" cap="none" spc="0" normalizeH="0" noProof="0" dirty="0" err="1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selambat-lambatnya</a:t>
            </a:r>
            <a:r>
              <a:rPr kumimoji="0" lang="en-US" sz="360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3 (</a:t>
            </a:r>
            <a:r>
              <a:rPr kumimoji="0" lang="en-US" sz="3600" i="0" u="none" strike="noStrike" kern="1200" cap="none" spc="0" normalizeH="0" noProof="0" dirty="0" err="1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tiga</a:t>
            </a:r>
            <a:r>
              <a:rPr kumimoji="0" lang="en-US" sz="360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) </a:t>
            </a:r>
            <a:r>
              <a:rPr kumimoji="0" lang="en-US" sz="3600" i="0" u="none" strike="noStrike" kern="1200" cap="none" spc="0" normalizeH="0" noProof="0" dirty="0" err="1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bulan</a:t>
            </a:r>
            <a:r>
              <a:rPr kumimoji="0" lang="en-US" sz="360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3600" i="0" u="none" strike="noStrike" kern="1200" cap="none" spc="0" normalizeH="0" noProof="0" dirty="0" err="1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pengadu</a:t>
            </a:r>
            <a:r>
              <a:rPr kumimoji="0" lang="en-US" sz="360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3600" i="0" u="none" strike="noStrike" kern="1200" cap="none" spc="0" normalizeH="0" noProof="0" dirty="0" err="1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tidak</a:t>
            </a:r>
            <a:r>
              <a:rPr kumimoji="0" lang="en-US" sz="360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3600" i="0" u="none" strike="noStrike" kern="1200" cap="none" spc="0" normalizeH="0" noProof="0" dirty="0" err="1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dapat</a:t>
            </a:r>
            <a:r>
              <a:rPr kumimoji="0" lang="en-US" sz="360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3600" i="0" u="none" strike="noStrike" kern="1200" cap="none" spc="0" normalizeH="0" noProof="0" dirty="0" err="1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dihubungi</a:t>
            </a:r>
            <a:r>
              <a:rPr kumimoji="0" lang="en-US" sz="360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3600" i="0" u="none" strike="noStrike" kern="1200" cap="none" spc="0" normalizeH="0" noProof="0" dirty="0" err="1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lagi</a:t>
            </a:r>
            <a:r>
              <a:rPr kumimoji="0" lang="en-US" sz="360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3600" i="0" u="none" strike="noStrike" kern="1200" cap="none" spc="0" normalizeH="0" noProof="0" dirty="0" err="1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terkait</a:t>
            </a:r>
            <a:r>
              <a:rPr kumimoji="0" lang="en-US" sz="360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3600" i="0" u="none" strike="noStrike" kern="1200" cap="none" spc="0" normalizeH="0" noProof="0" dirty="0" err="1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dengan</a:t>
            </a:r>
            <a:r>
              <a:rPr kumimoji="0" lang="en-US" sz="360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3600" i="0" u="none" strike="noStrike" kern="1200" cap="none" spc="0" normalizeH="0" noProof="0" dirty="0" err="1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penanganan</a:t>
            </a:r>
            <a:r>
              <a:rPr kumimoji="0" lang="en-US" sz="360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3600" i="0" u="none" strike="noStrike" kern="1200" cap="none" spc="0" normalizeH="0" noProof="0" dirty="0" err="1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kasusnya</a:t>
            </a:r>
            <a:endParaRPr kumimoji="0" lang="en-US" sz="3600" i="0" u="none" strike="noStrike" kern="1200" cap="none" spc="0" normalizeH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 startAt="3"/>
              <a:tabLst/>
              <a:defRPr/>
            </a:pPr>
            <a:endParaRPr kumimoji="0" lang="en-US" sz="36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3718335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990"/>
            <a:ext cx="9144000" cy="684801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33245" y="6519446"/>
            <a:ext cx="7798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>
                <a:solidFill>
                  <a:schemeClr val="bg1"/>
                </a:solidFill>
              </a:rPr>
              <a:t>DEPUTI BIDANG PERLINDUNGAN</a:t>
            </a:r>
            <a:endParaRPr lang="id-ID" sz="1400" b="1" dirty="0">
              <a:solidFill>
                <a:schemeClr val="bg1"/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572933" y="149225"/>
            <a:ext cx="3268134" cy="84137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PELAYANA</a:t>
            </a:r>
            <a:r>
              <a:rPr kumimoji="0" lang="id-ID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PENGADUAN C</a:t>
            </a:r>
            <a:r>
              <a:rPr kumimoji="0" lang="id-ID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ALON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TKI/TKI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270352" y="1371698"/>
            <a:ext cx="8724066" cy="4124593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 startAt="5"/>
              <a:tabLst/>
              <a:defRPr/>
            </a:pPr>
            <a:r>
              <a:rPr lang="en-US" sz="4000" dirty="0" err="1">
                <a:latin typeface="+mj-lt"/>
                <a:ea typeface="+mj-ea"/>
                <a:cs typeface="+mj-cs"/>
              </a:rPr>
              <a:t>Kedua</a:t>
            </a:r>
            <a:r>
              <a:rPr lang="en-US" sz="4000" dirty="0">
                <a:latin typeface="+mj-lt"/>
                <a:ea typeface="+mj-ea"/>
                <a:cs typeface="+mj-cs"/>
              </a:rPr>
              <a:t> </a:t>
            </a:r>
            <a:r>
              <a:rPr lang="en-US" sz="4000" dirty="0" err="1">
                <a:latin typeface="+mj-lt"/>
                <a:ea typeface="+mj-ea"/>
                <a:cs typeface="+mj-cs"/>
              </a:rPr>
              <a:t>belah</a:t>
            </a:r>
            <a:r>
              <a:rPr lang="en-US" sz="4000" dirty="0">
                <a:latin typeface="+mj-lt"/>
                <a:ea typeface="+mj-ea"/>
                <a:cs typeface="+mj-cs"/>
              </a:rPr>
              <a:t> </a:t>
            </a:r>
            <a:r>
              <a:rPr lang="en-US" sz="4000" dirty="0" err="1">
                <a:latin typeface="+mj-lt"/>
                <a:ea typeface="+mj-ea"/>
                <a:cs typeface="+mj-cs"/>
              </a:rPr>
              <a:t>pihak</a:t>
            </a:r>
            <a:r>
              <a:rPr lang="en-US" sz="4000" dirty="0">
                <a:latin typeface="+mj-lt"/>
                <a:ea typeface="+mj-ea"/>
                <a:cs typeface="+mj-cs"/>
              </a:rPr>
              <a:t> (</a:t>
            </a:r>
            <a:r>
              <a:rPr lang="en-US" sz="4000" dirty="0" err="1">
                <a:latin typeface="+mj-lt"/>
                <a:ea typeface="+mj-ea"/>
                <a:cs typeface="+mj-cs"/>
              </a:rPr>
              <a:t>pengadu</a:t>
            </a:r>
            <a:r>
              <a:rPr lang="en-US" sz="4000" dirty="0">
                <a:latin typeface="+mj-lt"/>
                <a:ea typeface="+mj-ea"/>
                <a:cs typeface="+mj-cs"/>
              </a:rPr>
              <a:t> </a:t>
            </a:r>
            <a:r>
              <a:rPr lang="en-US" sz="4000" dirty="0" err="1">
                <a:latin typeface="+mj-lt"/>
                <a:ea typeface="+mj-ea"/>
                <a:cs typeface="+mj-cs"/>
              </a:rPr>
              <a:t>dan</a:t>
            </a:r>
            <a:r>
              <a:rPr lang="en-US" sz="4000" dirty="0">
                <a:latin typeface="+mj-lt"/>
                <a:ea typeface="+mj-ea"/>
                <a:cs typeface="+mj-cs"/>
              </a:rPr>
              <a:t> yang </a:t>
            </a:r>
            <a:r>
              <a:rPr lang="en-US" sz="4000" dirty="0" err="1">
                <a:latin typeface="+mj-lt"/>
                <a:ea typeface="+mj-ea"/>
                <a:cs typeface="+mj-cs"/>
              </a:rPr>
              <a:t>diadukan</a:t>
            </a:r>
            <a:r>
              <a:rPr lang="en-US" sz="4000" dirty="0">
                <a:latin typeface="+mj-lt"/>
                <a:ea typeface="+mj-ea"/>
                <a:cs typeface="+mj-cs"/>
              </a:rPr>
              <a:t>) </a:t>
            </a:r>
            <a:r>
              <a:rPr lang="en-US" sz="4000" dirty="0" err="1">
                <a:latin typeface="+mj-lt"/>
                <a:ea typeface="+mj-ea"/>
                <a:cs typeface="+mj-cs"/>
              </a:rPr>
              <a:t>mencapai</a:t>
            </a:r>
            <a:r>
              <a:rPr lang="en-US" sz="4000" dirty="0">
                <a:latin typeface="+mj-lt"/>
                <a:ea typeface="+mj-ea"/>
                <a:cs typeface="+mj-cs"/>
              </a:rPr>
              <a:t> </a:t>
            </a:r>
            <a:r>
              <a:rPr lang="en-US" sz="4000" dirty="0" err="1">
                <a:latin typeface="+mj-lt"/>
                <a:ea typeface="+mj-ea"/>
                <a:cs typeface="+mj-cs"/>
              </a:rPr>
              <a:t>kesepakatan</a:t>
            </a:r>
            <a:r>
              <a:rPr lang="en-US" sz="4000" dirty="0">
                <a:latin typeface="+mj-lt"/>
                <a:ea typeface="+mj-ea"/>
                <a:cs typeface="+mj-cs"/>
              </a:rPr>
              <a:t> </a:t>
            </a:r>
            <a:r>
              <a:rPr lang="en-US" sz="4000" dirty="0" err="1">
                <a:latin typeface="+mj-lt"/>
                <a:ea typeface="+mj-ea"/>
                <a:cs typeface="+mj-cs"/>
              </a:rPr>
              <a:t>dalam</a:t>
            </a:r>
            <a:r>
              <a:rPr lang="en-US" sz="4000" dirty="0">
                <a:latin typeface="+mj-lt"/>
                <a:ea typeface="+mj-ea"/>
                <a:cs typeface="+mj-cs"/>
              </a:rPr>
              <a:t> proses </a:t>
            </a:r>
            <a:r>
              <a:rPr lang="en-US" sz="4000" dirty="0" err="1">
                <a:latin typeface="+mj-lt"/>
                <a:ea typeface="+mj-ea"/>
                <a:cs typeface="+mj-cs"/>
              </a:rPr>
              <a:t>mediasi</a:t>
            </a:r>
            <a:endParaRPr lang="en-US" sz="4000" dirty="0">
              <a:latin typeface="+mj-lt"/>
              <a:ea typeface="+mj-ea"/>
              <a:cs typeface="+mj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 startAt="5"/>
              <a:tabLst/>
              <a:defRPr/>
            </a:pPr>
            <a:endParaRPr lang="en-US" sz="1600" dirty="0">
              <a:latin typeface="+mj-lt"/>
              <a:ea typeface="+mj-ea"/>
              <a:cs typeface="+mj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 startAt="5"/>
              <a:tabLst/>
              <a:defRPr/>
            </a:pPr>
            <a:r>
              <a:rPr kumimoji="0" lang="en-US" sz="4000" i="0" u="none" strike="noStrike" kern="1200" cap="none" spc="0" normalizeH="0" noProof="0" dirty="0" err="1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Jika</a:t>
            </a:r>
            <a:r>
              <a:rPr kumimoji="0" lang="en-US" sz="400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4000" i="0" u="none" strike="noStrike" kern="1200" cap="none" spc="0" normalizeH="0" noProof="0" dirty="0" err="1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tidak</a:t>
            </a:r>
            <a:r>
              <a:rPr kumimoji="0" lang="en-US" sz="400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4000" i="0" u="none" strike="noStrike" kern="1200" cap="none" spc="0" normalizeH="0" noProof="0" dirty="0" err="1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tercapai</a:t>
            </a:r>
            <a:r>
              <a:rPr kumimoji="0" lang="en-US" sz="400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4000" i="0" u="none" strike="noStrike" kern="1200" cap="none" spc="0" normalizeH="0" noProof="0" dirty="0" err="1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kesepakatan</a:t>
            </a:r>
            <a:r>
              <a:rPr kumimoji="0" lang="en-US" sz="400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, </a:t>
            </a:r>
            <a:r>
              <a:rPr kumimoji="0" lang="en-US" sz="4000" i="0" u="none" strike="noStrike" kern="1200" cap="none" spc="0" normalizeH="0" noProof="0" dirty="0" err="1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kedua</a:t>
            </a:r>
            <a:r>
              <a:rPr kumimoji="0" lang="en-US" sz="400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4000" i="0" u="none" strike="noStrike" kern="1200" cap="none" spc="0" normalizeH="0" noProof="0" dirty="0" err="1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belah</a:t>
            </a:r>
            <a:r>
              <a:rPr kumimoji="0" lang="en-US" sz="400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4000" i="0" u="none" strike="noStrike" kern="1200" cap="none" spc="0" normalizeH="0" noProof="0" dirty="0" err="1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pihak</a:t>
            </a:r>
            <a:r>
              <a:rPr kumimoji="0" lang="en-US" sz="400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4000" i="0" u="none" strike="noStrike" kern="1200" cap="none" spc="0" normalizeH="0" noProof="0" dirty="0" err="1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setuju</a:t>
            </a:r>
            <a:r>
              <a:rPr kumimoji="0" lang="en-US" sz="400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4000" i="0" u="none" strike="noStrike" kern="1200" cap="none" spc="0" normalizeH="0" noProof="0" dirty="0" err="1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mencapai</a:t>
            </a:r>
            <a:r>
              <a:rPr kumimoji="0" lang="en-US" sz="400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4000" i="0" u="none" strike="noStrike" kern="1200" cap="none" spc="0" normalizeH="0" noProof="0" dirty="0" err="1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penyelesaian</a:t>
            </a:r>
            <a:r>
              <a:rPr kumimoji="0" lang="en-US" sz="400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4000" i="0" u="none" strike="noStrike" kern="1200" cap="none" spc="0" normalizeH="0" noProof="0" dirty="0" err="1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kasus</a:t>
            </a:r>
            <a:r>
              <a:rPr kumimoji="0" lang="en-US" sz="400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4000" i="0" u="none" strike="noStrike" kern="1200" cap="none" spc="0" normalizeH="0" noProof="0" dirty="0" err="1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melalui</a:t>
            </a:r>
            <a:r>
              <a:rPr kumimoji="0" lang="en-US" sz="400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 </a:t>
            </a:r>
            <a:r>
              <a:rPr kumimoji="0" lang="en-US" sz="4000" i="0" u="none" strike="noStrike" kern="1200" cap="none" spc="0" normalizeH="0" noProof="0" dirty="0" err="1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jalur</a:t>
            </a:r>
            <a:r>
              <a:rPr kumimoji="0" lang="en-US" sz="400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4000" i="0" u="none" strike="noStrike" kern="1200" cap="none" spc="0" normalizeH="0" noProof="0" dirty="0" err="1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hukum</a:t>
            </a:r>
            <a:r>
              <a:rPr kumimoji="0" lang="en-US" sz="400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4000" i="0" u="none" strike="noStrike" kern="1200" cap="none" spc="0" normalizeH="0" noProof="0" dirty="0" err="1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dengan</a:t>
            </a:r>
            <a:r>
              <a:rPr kumimoji="0" lang="en-US" sz="400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4000" i="0" u="none" strike="noStrike" kern="1200" cap="none" spc="0" normalizeH="0" noProof="0" dirty="0" err="1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tidak</a:t>
            </a:r>
            <a:r>
              <a:rPr kumimoji="0" lang="en-US" sz="400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4000" i="0" u="none" strike="noStrike" kern="1200" cap="none" spc="0" normalizeH="0" noProof="0" dirty="0" err="1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melibatkan</a:t>
            </a:r>
            <a:r>
              <a:rPr kumimoji="0" lang="en-US" sz="400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BNP2TKI </a:t>
            </a:r>
            <a:r>
              <a:rPr kumimoji="0" lang="en-US" sz="4000" i="0" u="none" strike="noStrike" kern="1200" cap="none" spc="0" normalizeH="0" noProof="0" dirty="0" err="1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dan</a:t>
            </a:r>
            <a:r>
              <a:rPr kumimoji="0" lang="en-US" sz="400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/</a:t>
            </a:r>
            <a:r>
              <a:rPr kumimoji="0" lang="en-US" sz="4000" i="0" u="none" strike="noStrike" kern="1200" cap="none" spc="0" normalizeH="0" noProof="0" dirty="0" err="1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atau</a:t>
            </a:r>
            <a:r>
              <a:rPr kumimoji="0" lang="en-US" sz="400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BP3TKI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 startAt="5"/>
              <a:tabLst/>
              <a:defRPr/>
            </a:pPr>
            <a:endParaRPr kumimoji="0" lang="en-US" sz="40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1734114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990"/>
            <a:ext cx="9144000" cy="684801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33245" y="6519446"/>
            <a:ext cx="7798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>
                <a:solidFill>
                  <a:schemeClr val="bg1"/>
                </a:solidFill>
              </a:rPr>
              <a:t>DEPUTI BIDANG PERLINDUNGAN</a:t>
            </a:r>
            <a:endParaRPr lang="id-ID" sz="1400" b="1" dirty="0">
              <a:solidFill>
                <a:schemeClr val="bg1"/>
              </a:solidFill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4451230" y="272530"/>
            <a:ext cx="2441276" cy="4607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2400" b="1" dirty="0">
                <a:ln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PENCEGAHAN TKI NON PROSEDURAL</a:t>
            </a:r>
          </a:p>
        </p:txBody>
      </p:sp>
      <p:sp>
        <p:nvSpPr>
          <p:cNvPr id="5" name="Rectangle 4"/>
          <p:cNvSpPr/>
          <p:nvPr/>
        </p:nvSpPr>
        <p:spPr>
          <a:xfrm>
            <a:off x="1869705" y="1177724"/>
            <a:ext cx="502219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3200" b="1" dirty="0"/>
              <a:t>INFORMASI &amp; KONSULTASI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6224" y="5901606"/>
            <a:ext cx="378527" cy="37852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4691" y="5892178"/>
            <a:ext cx="390608" cy="390608"/>
          </a:xfrm>
          <a:prstGeom prst="rect">
            <a:avLst/>
          </a:prstGeom>
        </p:spPr>
      </p:pic>
      <p:grpSp>
        <p:nvGrpSpPr>
          <p:cNvPr id="6" name="Group 21"/>
          <p:cNvGrpSpPr/>
          <p:nvPr/>
        </p:nvGrpSpPr>
        <p:grpSpPr>
          <a:xfrm>
            <a:off x="835805" y="5874760"/>
            <a:ext cx="1973979" cy="405373"/>
            <a:chOff x="835805" y="5981462"/>
            <a:chExt cx="1973979" cy="405373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5805" y="5981462"/>
              <a:ext cx="405373" cy="405373"/>
            </a:xfrm>
            <a:prstGeom prst="rect">
              <a:avLst/>
            </a:prstGeom>
          </p:spPr>
        </p:pic>
        <p:sp>
          <p:nvSpPr>
            <p:cNvPr id="17" name="Rectangle 16"/>
            <p:cNvSpPr/>
            <p:nvPr/>
          </p:nvSpPr>
          <p:spPr>
            <a:xfrm>
              <a:off x="1193572" y="6053078"/>
              <a:ext cx="161621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id-ID" sz="1400" b="1" dirty="0"/>
                <a:t>www.bnp2tki.go.id</a:t>
              </a:r>
            </a:p>
          </p:txBody>
        </p:sp>
      </p:grpSp>
      <p:grpSp>
        <p:nvGrpSpPr>
          <p:cNvPr id="7" name="Group 22"/>
          <p:cNvGrpSpPr/>
          <p:nvPr/>
        </p:nvGrpSpPr>
        <p:grpSpPr>
          <a:xfrm>
            <a:off x="3247625" y="5920398"/>
            <a:ext cx="2186547" cy="359735"/>
            <a:chOff x="3247625" y="6027100"/>
            <a:chExt cx="2186547" cy="359735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47625" y="6027100"/>
              <a:ext cx="359735" cy="359735"/>
            </a:xfrm>
            <a:prstGeom prst="rect">
              <a:avLst/>
            </a:prstGeom>
          </p:spPr>
        </p:pic>
        <p:sp>
          <p:nvSpPr>
            <p:cNvPr id="18" name="Rectangle 17"/>
            <p:cNvSpPr/>
            <p:nvPr/>
          </p:nvSpPr>
          <p:spPr>
            <a:xfrm>
              <a:off x="3524803" y="6053078"/>
              <a:ext cx="190936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id-ID" sz="1400" b="1" dirty="0"/>
                <a:t>Facebook.com/bnpptki</a:t>
              </a:r>
            </a:p>
          </p:txBody>
        </p:sp>
      </p:grpSp>
      <p:sp>
        <p:nvSpPr>
          <p:cNvPr id="19" name="Rectangle 18"/>
          <p:cNvSpPr/>
          <p:nvPr/>
        </p:nvSpPr>
        <p:spPr>
          <a:xfrm>
            <a:off x="8022584" y="5946376"/>
            <a:ext cx="101021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sz="1400" b="1" dirty="0"/>
              <a:t>@bnp2tki_</a:t>
            </a:r>
          </a:p>
        </p:txBody>
      </p:sp>
      <p:sp>
        <p:nvSpPr>
          <p:cNvPr id="21" name="Rectangle 20"/>
          <p:cNvSpPr/>
          <p:nvPr/>
        </p:nvSpPr>
        <p:spPr>
          <a:xfrm>
            <a:off x="6251454" y="5972356"/>
            <a:ext cx="9204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sz="1400" b="1" dirty="0"/>
              <a:t>@bnp2tki</a:t>
            </a:r>
          </a:p>
        </p:txBody>
      </p:sp>
      <p:sp>
        <p:nvSpPr>
          <p:cNvPr id="26" name="Rectangle 25"/>
          <p:cNvSpPr/>
          <p:nvPr/>
        </p:nvSpPr>
        <p:spPr>
          <a:xfrm>
            <a:off x="457200" y="2010032"/>
            <a:ext cx="8436634" cy="3480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55600" indent="-355600" algn="just" eaLnBrk="0" hangingPunct="0">
              <a:buFont typeface="Wingdings" pitchFamily="2" charset="2"/>
              <a:buChar char="§"/>
              <a:tabLst>
                <a:tab pos="355600" algn="l"/>
              </a:tabLst>
              <a:defRPr/>
            </a:pPr>
            <a:r>
              <a:rPr lang="id-ID" sz="2000" b="1" dirty="0">
                <a:solidFill>
                  <a:schemeClr val="tx1"/>
                </a:solidFill>
                <a:ea typeface="Calibri" pitchFamily="34" charset="0"/>
                <a:cs typeface="Arial" pitchFamily="34" charset="0"/>
              </a:rPr>
              <a:t>Call Center BNP2TKI:</a:t>
            </a:r>
          </a:p>
          <a:p>
            <a:pPr marL="877888" indent="-342900" algn="just" eaLnBrk="0" hangingPunct="0">
              <a:buFont typeface="Arial" panose="020B0604020202020204"/>
              <a:buChar char="•"/>
              <a:tabLst>
                <a:tab pos="630238" algn="l"/>
              </a:tabLst>
              <a:defRPr/>
            </a:pPr>
            <a:r>
              <a:rPr lang="id-ID" sz="2000" b="1" dirty="0">
                <a:solidFill>
                  <a:schemeClr val="tx1"/>
                </a:solidFill>
                <a:ea typeface="Calibri" pitchFamily="34" charset="0"/>
                <a:cs typeface="Arial" pitchFamily="34" charset="0"/>
              </a:rPr>
              <a:t>Telpon dari Dalam Negeri : </a:t>
            </a:r>
            <a:r>
              <a:rPr lang="id-ID" sz="2800" b="1" dirty="0">
                <a:solidFill>
                  <a:schemeClr val="tx1"/>
                </a:solidFill>
                <a:ea typeface="Calibri" pitchFamily="34" charset="0"/>
                <a:cs typeface="Arial" pitchFamily="34" charset="0"/>
              </a:rPr>
              <a:t>0 800 1000</a:t>
            </a:r>
            <a:r>
              <a:rPr lang="id-ID" sz="2000" b="1" dirty="0">
                <a:solidFill>
                  <a:schemeClr val="tx1"/>
                </a:solidFill>
                <a:ea typeface="Calibri" pitchFamily="34" charset="0"/>
                <a:cs typeface="Arial" pitchFamily="34" charset="0"/>
              </a:rPr>
              <a:t>    (24 jam, bebas pulsa)</a:t>
            </a:r>
          </a:p>
          <a:p>
            <a:pPr marL="877888" indent="-342900" algn="just" eaLnBrk="0" hangingPunct="0">
              <a:buFont typeface="Arial" panose="020B0604020202020204"/>
              <a:buChar char="•"/>
              <a:tabLst>
                <a:tab pos="630238" algn="l"/>
              </a:tabLst>
              <a:defRPr/>
            </a:pPr>
            <a:r>
              <a:rPr lang="id-ID" sz="2000" b="1" dirty="0">
                <a:solidFill>
                  <a:schemeClr val="tx1"/>
                </a:solidFill>
                <a:ea typeface="Calibri" pitchFamily="34" charset="0"/>
                <a:cs typeface="Arial" pitchFamily="34" charset="0"/>
              </a:rPr>
              <a:t>Telpon dari Luar Negeri :  +62 21 29244800</a:t>
            </a:r>
          </a:p>
          <a:p>
            <a:pPr marL="355600" indent="-355600" algn="just" eaLnBrk="0" hangingPunct="0">
              <a:defRPr/>
            </a:pPr>
            <a:endParaRPr lang="id-ID" sz="800" b="1" dirty="0">
              <a:solidFill>
                <a:schemeClr val="tx1"/>
              </a:solidFill>
              <a:ea typeface="Calibri" pitchFamily="34" charset="0"/>
              <a:cs typeface="Arial" pitchFamily="34" charset="0"/>
            </a:endParaRPr>
          </a:p>
          <a:p>
            <a:pPr marL="355600" indent="-355600" algn="just" eaLnBrk="0" hangingPunct="0">
              <a:buFont typeface="Wingdings" pitchFamily="2" charset="2"/>
              <a:buChar char="§"/>
              <a:defRPr/>
            </a:pPr>
            <a:r>
              <a:rPr lang="id-ID" sz="2000" b="1" dirty="0">
                <a:solidFill>
                  <a:schemeClr val="tx1"/>
                </a:solidFill>
                <a:ea typeface="Calibri" pitchFamily="34" charset="0"/>
                <a:cs typeface="Arial" pitchFamily="34" charset="0"/>
              </a:rPr>
              <a:t>Faksimili  : +62 21 2924 4810 – 11</a:t>
            </a:r>
          </a:p>
          <a:p>
            <a:pPr marL="355600" indent="-355600" algn="just" eaLnBrk="0" hangingPunct="0">
              <a:defRPr/>
            </a:pPr>
            <a:endParaRPr lang="id-ID" sz="800" b="1" dirty="0">
              <a:solidFill>
                <a:schemeClr val="tx1"/>
              </a:solidFill>
              <a:ea typeface="Calibri" pitchFamily="34" charset="0"/>
              <a:cs typeface="Arial" pitchFamily="34" charset="0"/>
            </a:endParaRPr>
          </a:p>
          <a:p>
            <a:pPr marL="355600" indent="-355600" algn="just" eaLnBrk="0" hangingPunct="0">
              <a:buFont typeface="Wingdings" pitchFamily="2" charset="2"/>
              <a:buChar char="§"/>
              <a:defRPr/>
            </a:pPr>
            <a:r>
              <a:rPr lang="id-ID" sz="2000" b="1" dirty="0">
                <a:solidFill>
                  <a:schemeClr val="tx1"/>
                </a:solidFill>
                <a:ea typeface="Calibri" pitchFamily="34" charset="0"/>
                <a:cs typeface="Arial" pitchFamily="34" charset="0"/>
              </a:rPr>
              <a:t>Email  : </a:t>
            </a:r>
            <a:r>
              <a:rPr lang="id-ID" sz="2000" b="1" dirty="0">
                <a:solidFill>
                  <a:schemeClr val="tx1"/>
                </a:solidFill>
                <a:ea typeface="Calibri" pitchFamily="34" charset="0"/>
                <a:cs typeface="Arial" pitchFamily="34" charset="0"/>
                <a:hlinkClick r:id="rId7"/>
              </a:rPr>
              <a:t>halotki@bnp2tki.go.id</a:t>
            </a:r>
            <a:endParaRPr lang="id-ID" sz="2000" b="1" dirty="0">
              <a:solidFill>
                <a:schemeClr val="tx1"/>
              </a:solidFill>
              <a:ea typeface="Calibri" pitchFamily="34" charset="0"/>
              <a:cs typeface="Arial" pitchFamily="34" charset="0"/>
            </a:endParaRPr>
          </a:p>
          <a:p>
            <a:pPr marL="355600" indent="-355600" algn="just" eaLnBrk="0" hangingPunct="0">
              <a:defRPr/>
            </a:pPr>
            <a:endParaRPr lang="id-ID" sz="800" b="1" dirty="0">
              <a:solidFill>
                <a:schemeClr val="tx1"/>
              </a:solidFill>
              <a:ea typeface="Calibri" pitchFamily="34" charset="0"/>
              <a:cs typeface="Arial" pitchFamily="34" charset="0"/>
            </a:endParaRPr>
          </a:p>
          <a:p>
            <a:pPr marL="355600" indent="-355600" algn="just" eaLnBrk="0" hangingPunct="0">
              <a:buFont typeface="Wingdings" pitchFamily="2" charset="2"/>
              <a:buChar char="§"/>
              <a:defRPr/>
            </a:pPr>
            <a:r>
              <a:rPr lang="id-ID" sz="2000" b="1" dirty="0">
                <a:solidFill>
                  <a:schemeClr val="tx1"/>
                </a:solidFill>
                <a:ea typeface="Calibri" pitchFamily="34" charset="0"/>
                <a:cs typeface="Arial" pitchFamily="34" charset="0"/>
              </a:rPr>
              <a:t>Surat menyurat  : Jl.  MT. Haryono Kav. 52, Pancoran-Jakarta Selatan 12770</a:t>
            </a:r>
          </a:p>
          <a:p>
            <a:pPr marL="355600" indent="-355600" algn="just" eaLnBrk="0" hangingPunct="0">
              <a:buFont typeface="Wingdings" pitchFamily="2" charset="2"/>
              <a:buChar char="§"/>
              <a:defRPr/>
            </a:pPr>
            <a:endParaRPr lang="id-ID" sz="800" b="1" dirty="0">
              <a:solidFill>
                <a:schemeClr val="tx1"/>
              </a:solidFill>
              <a:ea typeface="Calibri" pitchFamily="34" charset="0"/>
              <a:cs typeface="Arial" pitchFamily="34" charset="0"/>
            </a:endParaRPr>
          </a:p>
          <a:p>
            <a:pPr marL="355600" indent="-355600" algn="just" eaLnBrk="0" hangingPunct="0">
              <a:buFont typeface="Wingdings" pitchFamily="2" charset="2"/>
              <a:buChar char="§"/>
              <a:defRPr/>
            </a:pPr>
            <a:r>
              <a:rPr lang="id-ID" sz="2000" b="1" dirty="0">
                <a:solidFill>
                  <a:schemeClr val="tx1"/>
                </a:solidFill>
                <a:cs typeface="Arial" pitchFamily="34" charset="0"/>
              </a:rPr>
              <a:t>BP3TKI</a:t>
            </a:r>
            <a:r>
              <a:rPr lang="en-GB" sz="2000" b="1" dirty="0">
                <a:solidFill>
                  <a:schemeClr val="tx1"/>
                </a:solidFill>
              </a:rPr>
              <a:t>/</a:t>
            </a:r>
            <a:r>
              <a:rPr lang="id-ID" sz="2000" b="1" dirty="0">
                <a:solidFill>
                  <a:schemeClr val="tx1"/>
                </a:solidFill>
              </a:rPr>
              <a:t> LP3TKI/ P4TKI/ LTSP</a:t>
            </a:r>
          </a:p>
          <a:p>
            <a:pPr marL="355600" indent="-355600" algn="just" eaLnBrk="0" hangingPunct="0">
              <a:buFont typeface="Wingdings" pitchFamily="2" charset="2"/>
              <a:buChar char="§"/>
              <a:defRPr/>
            </a:pPr>
            <a:endParaRPr lang="id-ID" sz="800" b="1" dirty="0">
              <a:solidFill>
                <a:schemeClr val="tx1"/>
              </a:solidFill>
              <a:cs typeface="Arial" pitchFamily="34" charset="0"/>
            </a:endParaRPr>
          </a:p>
          <a:p>
            <a:pPr marL="355600" indent="-355600" algn="just" eaLnBrk="0" hangingPunct="0">
              <a:buFont typeface="Wingdings" pitchFamily="2" charset="2"/>
              <a:buChar char="§"/>
              <a:defRPr/>
            </a:pPr>
            <a:r>
              <a:rPr lang="id-ID" sz="2000" b="1" dirty="0">
                <a:solidFill>
                  <a:schemeClr val="tx1"/>
                </a:solidFill>
                <a:cs typeface="Arial" pitchFamily="34" charset="0"/>
              </a:rPr>
              <a:t>Media Sosial :</a:t>
            </a:r>
          </a:p>
          <a:p>
            <a:pPr algn="ctr">
              <a:defRPr/>
            </a:pPr>
            <a:endParaRPr lang="id-ID" sz="2000" b="1" dirty="0"/>
          </a:p>
        </p:txBody>
      </p:sp>
    </p:spTree>
    <p:extLst>
      <p:ext uri="{BB962C8B-B14F-4D97-AF65-F5344CB8AC3E}">
        <p14:creationId xmlns:p14="http://schemas.microsoft.com/office/powerpoint/2010/main" val="38241975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990"/>
            <a:ext cx="9144000" cy="684801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33245" y="6519446"/>
            <a:ext cx="7798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>
                <a:solidFill>
                  <a:schemeClr val="bg1"/>
                </a:solidFill>
              </a:rPr>
              <a:t>DEPUTI BIDANG PERLINDUNGAN</a:t>
            </a:r>
            <a:endParaRPr lang="id-ID" sz="1400" b="1" dirty="0">
              <a:solidFill>
                <a:schemeClr val="bg1"/>
              </a:solidFill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4451230" y="272530"/>
            <a:ext cx="2441276" cy="4607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2400" b="1" dirty="0">
                <a:ln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PENCEGAHAN TKI NON PROSEDURAL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510606" y="2135942"/>
            <a:ext cx="8440737" cy="3790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eaLnBrk="0" hangingPunct="0">
              <a:spcBef>
                <a:spcPct val="20000"/>
              </a:spcBef>
              <a:buClr>
                <a:srgbClr val="0D0D0D"/>
              </a:buClr>
              <a:buSzPct val="95000"/>
              <a:buFont typeface="Wingdings" pitchFamily="2" charset="2"/>
              <a:buChar char="ü"/>
            </a:pPr>
            <a:r>
              <a:rPr lang="fi-FI" sz="2000" b="1" dirty="0">
                <a:latin typeface="Levenim MT" pitchFamily="2" charset="-79"/>
                <a:cs typeface="Levenim MT" pitchFamily="2" charset="-79"/>
              </a:rPr>
              <a:t>Sistem Pelayanan Penempatan Tenaga Kerja Indonesia (SISKOTKLN)</a:t>
            </a:r>
          </a:p>
          <a:p>
            <a:pPr marL="1160463" lvl="2" indent="-246063" eaLnBrk="0" hangingPunct="0">
              <a:spcBef>
                <a:spcPct val="20000"/>
              </a:spcBef>
              <a:spcAft>
                <a:spcPts val="1200"/>
              </a:spcAft>
              <a:buClr>
                <a:srgbClr val="0D0D0D"/>
              </a:buClr>
              <a:buSzPct val="95000"/>
            </a:pPr>
            <a:r>
              <a:rPr lang="fi-FI" sz="1400" b="1" i="1" dirty="0">
                <a:solidFill>
                  <a:srgbClr val="C00000"/>
                </a:solidFill>
                <a:latin typeface="Levenim MT" pitchFamily="2" charset="-79"/>
                <a:cs typeface="Levenim MT" pitchFamily="2" charset="-79"/>
              </a:rPr>
              <a:t>http://siskotkln.bnp2tki.go.id</a:t>
            </a:r>
          </a:p>
          <a:p>
            <a:pPr marL="273050" indent="-273050">
              <a:spcBef>
                <a:spcPct val="20000"/>
              </a:spcBef>
              <a:buClr>
                <a:srgbClr val="0D0D0D"/>
              </a:buClr>
              <a:buSzPct val="95000"/>
              <a:buFont typeface="Wingdings" pitchFamily="2" charset="2"/>
              <a:buChar char="ü"/>
            </a:pPr>
            <a:r>
              <a:rPr lang="fi-FI" sz="2000" b="1" dirty="0">
                <a:latin typeface="Levenim MT" pitchFamily="2" charset="-79"/>
                <a:cs typeface="Levenim MT" pitchFamily="2" charset="-79"/>
              </a:rPr>
              <a:t>Sistem Pendataan Kedatangan dan Pelayanan Kepulangan TKI</a:t>
            </a:r>
            <a:endParaRPr lang="fi-FI" sz="2000" b="1" i="1" dirty="0">
              <a:solidFill>
                <a:srgbClr val="C00000"/>
              </a:solidFill>
              <a:latin typeface="Levenim MT" pitchFamily="2" charset="-79"/>
              <a:cs typeface="Levenim MT" pitchFamily="2" charset="-79"/>
            </a:endParaRPr>
          </a:p>
          <a:p>
            <a:pPr marL="1160463" lvl="2" indent="-246063">
              <a:spcBef>
                <a:spcPct val="20000"/>
              </a:spcBef>
              <a:spcAft>
                <a:spcPts val="1200"/>
              </a:spcAft>
              <a:buClr>
                <a:srgbClr val="0BD0D9"/>
              </a:buClr>
              <a:buSzPct val="95000"/>
            </a:pPr>
            <a:r>
              <a:rPr lang="fi-FI" sz="1400" b="1" i="1" dirty="0">
                <a:solidFill>
                  <a:srgbClr val="C00000"/>
                </a:solidFill>
                <a:latin typeface="Levenim MT" pitchFamily="2" charset="-79"/>
                <a:cs typeface="Levenim MT" pitchFamily="2" charset="-79"/>
              </a:rPr>
              <a:t>http://sipendaki.bnp2tki.go.id </a:t>
            </a:r>
          </a:p>
          <a:p>
            <a:pPr marL="273050" indent="-273050">
              <a:spcBef>
                <a:spcPct val="20000"/>
              </a:spcBef>
              <a:buClr>
                <a:srgbClr val="0D0D0D"/>
              </a:buClr>
              <a:buSzPct val="95000"/>
              <a:buFont typeface="Wingdings" pitchFamily="2" charset="2"/>
              <a:buChar char="ü"/>
            </a:pPr>
            <a:r>
              <a:rPr lang="fi-FI" sz="2000" b="1" dirty="0">
                <a:latin typeface="Levenim MT" pitchFamily="2" charset="-79"/>
                <a:cs typeface="Levenim MT" pitchFamily="2" charset="-79"/>
              </a:rPr>
              <a:t>Sistem Pelayanan Pengaduan TKI (Crisis Center)</a:t>
            </a:r>
          </a:p>
          <a:p>
            <a:pPr marL="1160463" lvl="2" indent="-246063">
              <a:spcBef>
                <a:spcPct val="20000"/>
              </a:spcBef>
              <a:spcAft>
                <a:spcPts val="1200"/>
              </a:spcAft>
              <a:buClr>
                <a:srgbClr val="0BD0D9"/>
              </a:buClr>
              <a:buSzPct val="95000"/>
            </a:pPr>
            <a:r>
              <a:rPr lang="fi-FI" sz="1400" b="1" i="1" dirty="0">
                <a:solidFill>
                  <a:srgbClr val="C00000"/>
                </a:solidFill>
                <a:latin typeface="Levenim MT" pitchFamily="2" charset="-79"/>
                <a:cs typeface="Levenim MT" pitchFamily="2" charset="-79"/>
              </a:rPr>
              <a:t>http://halotki.bnp2tki.go.id </a:t>
            </a:r>
          </a:p>
          <a:p>
            <a:pPr marL="273050" indent="-273050" eaLnBrk="0" hangingPunct="0">
              <a:spcBef>
                <a:spcPct val="20000"/>
              </a:spcBef>
              <a:buClr>
                <a:srgbClr val="0D0D0D"/>
              </a:buClr>
              <a:buSzPct val="95000"/>
              <a:buFont typeface="Wingdings" pitchFamily="2" charset="2"/>
              <a:buChar char="ü"/>
            </a:pPr>
            <a:r>
              <a:rPr lang="fi-FI" sz="2000" b="1" dirty="0">
                <a:latin typeface="Levenim MT" pitchFamily="2" charset="-79"/>
                <a:cs typeface="Levenim MT" pitchFamily="2" charset="-79"/>
              </a:rPr>
              <a:t>Sistem Informasi Pasar Kerja Luar Negeri (+ Pendaftaran Pencaker Online)</a:t>
            </a:r>
          </a:p>
          <a:p>
            <a:pPr marL="1160463" lvl="2" indent="-246063" eaLnBrk="0" hangingPunct="0">
              <a:spcBef>
                <a:spcPct val="20000"/>
              </a:spcBef>
              <a:spcAft>
                <a:spcPts val="1200"/>
              </a:spcAft>
              <a:buClr>
                <a:srgbClr val="0D0D0D"/>
              </a:buClr>
              <a:buSzPct val="95000"/>
            </a:pPr>
            <a:r>
              <a:rPr lang="fi-FI" sz="1400" b="1" i="1" dirty="0">
                <a:solidFill>
                  <a:srgbClr val="C00000"/>
                </a:solidFill>
                <a:latin typeface="Levenim MT" pitchFamily="2" charset="-79"/>
                <a:cs typeface="Levenim MT" pitchFamily="2" charset="-79"/>
              </a:rPr>
              <a:t>http://infokerja-bnp2tki.org</a:t>
            </a:r>
            <a:endParaRPr lang="fi-FI" sz="2000" b="1" dirty="0">
              <a:solidFill>
                <a:srgbClr val="CC0000"/>
              </a:solidFill>
              <a:latin typeface="Levenim MT" pitchFamily="2" charset="-79"/>
              <a:cs typeface="Levenim MT" pitchFamily="2" charset="-79"/>
            </a:endParaRPr>
          </a:p>
          <a:p>
            <a:pPr marL="1160463" lvl="2" indent="-246063" eaLnBrk="0" hangingPunct="0">
              <a:spcBef>
                <a:spcPct val="20000"/>
              </a:spcBef>
              <a:buClr>
                <a:srgbClr val="0D0D0D"/>
              </a:buClr>
              <a:buSzPct val="95000"/>
            </a:pPr>
            <a:endParaRPr lang="fi-FI" sz="1400" b="1" dirty="0">
              <a:latin typeface="Levenim MT" pitchFamily="2" charset="-79"/>
              <a:cs typeface="Levenim MT" pitchFamily="2" charset="-79"/>
            </a:endParaRPr>
          </a:p>
          <a:p>
            <a:pPr marL="1160463" lvl="2" indent="-246063" algn="just" eaLnBrk="0" hangingPunct="0">
              <a:spcBef>
                <a:spcPct val="20000"/>
              </a:spcBef>
              <a:buClr>
                <a:srgbClr val="0D0D0D"/>
              </a:buClr>
              <a:buSzPct val="95000"/>
            </a:pPr>
            <a:r>
              <a:rPr lang="fi-FI" sz="1400" b="1" i="1" dirty="0">
                <a:latin typeface="Levenim MT" pitchFamily="2" charset="-79"/>
                <a:cs typeface="Levenim MT" pitchFamily="2" charset="-79"/>
              </a:rPr>
              <a:t>    </a:t>
            </a:r>
            <a:endParaRPr lang="fi-FI" sz="1800" b="1" dirty="0">
              <a:solidFill>
                <a:srgbClr val="C00000"/>
              </a:solidFill>
              <a:latin typeface="Levenim MT" pitchFamily="2" charset="-79"/>
              <a:cs typeface="Levenim MT" pitchFamily="2" charset="-79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10606" y="1326338"/>
            <a:ext cx="76680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3050" indent="-273050" eaLnBrk="0" hangingPunct="0"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fi-FI" sz="2400" b="1" dirty="0">
                <a:latin typeface="Levenim MT" pitchFamily="2" charset="-79"/>
                <a:cs typeface="Levenim MT" pitchFamily="2" charset="-79"/>
              </a:rPr>
              <a:t>Sistem yang sudah dikembangkan </a:t>
            </a:r>
            <a:r>
              <a:rPr lang="id-ID" sz="2400" b="1" dirty="0">
                <a:latin typeface="Levenim MT" pitchFamily="2" charset="-79"/>
                <a:cs typeface="Levenim MT" pitchFamily="2" charset="-79"/>
              </a:rPr>
              <a:t>oleh </a:t>
            </a:r>
            <a:r>
              <a:rPr lang="fi-FI" sz="2400" b="1" dirty="0">
                <a:latin typeface="Levenim MT" pitchFamily="2" charset="-79"/>
                <a:cs typeface="Levenim MT" pitchFamily="2" charset="-79"/>
              </a:rPr>
              <a:t>BNP2TKI</a:t>
            </a:r>
            <a:r>
              <a:rPr lang="id-ID" sz="2400" b="1" dirty="0">
                <a:latin typeface="Levenim MT" pitchFamily="2" charset="-79"/>
                <a:cs typeface="Levenim MT" pitchFamily="2" charset="-79"/>
              </a:rPr>
              <a:t> :</a:t>
            </a:r>
            <a:endParaRPr lang="fi-FI" sz="2400" b="1" dirty="0">
              <a:latin typeface="Levenim MT" pitchFamily="2" charset="-79"/>
              <a:cs typeface="Levenim MT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0222193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990"/>
            <a:ext cx="9144000" cy="684801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33245" y="6519446"/>
            <a:ext cx="7798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>
                <a:solidFill>
                  <a:schemeClr val="bg1"/>
                </a:solidFill>
              </a:rPr>
              <a:t>DEPUTI BIDANG PERLINDUNGAN</a:t>
            </a:r>
            <a:endParaRPr lang="id-ID" sz="1400" b="1" dirty="0">
              <a:solidFill>
                <a:schemeClr val="bg1"/>
              </a:solidFill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4451230" y="272530"/>
            <a:ext cx="2441276" cy="4607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2400" b="1" dirty="0">
                <a:ln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PENCEGAHAN TKI NON PROSEDURAL</a:t>
            </a:r>
          </a:p>
        </p:txBody>
      </p:sp>
      <p:sp>
        <p:nvSpPr>
          <p:cNvPr id="5" name="Text Placeholder 3"/>
          <p:cNvSpPr txBox="1">
            <a:spLocks/>
          </p:cNvSpPr>
          <p:nvPr/>
        </p:nvSpPr>
        <p:spPr>
          <a:xfrm>
            <a:off x="854863" y="1296006"/>
            <a:ext cx="7690114" cy="13849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6600" dirty="0">
                <a:solidFill>
                  <a:schemeClr val="tx1"/>
                </a:solidFill>
              </a:rPr>
              <a:t>TERIMA KASIH</a:t>
            </a:r>
          </a:p>
        </p:txBody>
      </p:sp>
      <p:pic>
        <p:nvPicPr>
          <p:cNvPr id="6" name="Picture 3" descr="D:\02. KADIR 2012\12. DESIGN\HandShake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7837" y="2899913"/>
            <a:ext cx="2826148" cy="2826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25184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609</TotalTime>
  <Words>827</Words>
  <Application>Microsoft Office PowerPoint</Application>
  <PresentationFormat>On-screen Show (4:3)</PresentationFormat>
  <Paragraphs>151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Arial</vt:lpstr>
      <vt:lpstr>Arial Rounded MT Bold</vt:lpstr>
      <vt:lpstr>Calibri</vt:lpstr>
      <vt:lpstr>Calibri Light</vt:lpstr>
      <vt:lpstr>Levenim MT</vt:lpstr>
      <vt:lpstr>Wingdings</vt:lpstr>
      <vt:lpstr>Wingdings 2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AGUNG</dc:creator>
  <cp:lastModifiedBy>AGUNG</cp:lastModifiedBy>
  <cp:revision>57</cp:revision>
  <dcterms:created xsi:type="dcterms:W3CDTF">2017-03-02T02:53:42Z</dcterms:created>
  <dcterms:modified xsi:type="dcterms:W3CDTF">2017-09-04T05:03:01Z</dcterms:modified>
</cp:coreProperties>
</file>