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22"/>
  </p:handoutMasterIdLst>
  <p:sldIdLst>
    <p:sldId id="258" r:id="rId2"/>
    <p:sldId id="259" r:id="rId3"/>
    <p:sldId id="260" r:id="rId4"/>
    <p:sldId id="261" r:id="rId5"/>
    <p:sldId id="262" r:id="rId6"/>
    <p:sldId id="291" r:id="rId7"/>
    <p:sldId id="267" r:id="rId8"/>
    <p:sldId id="279" r:id="rId9"/>
    <p:sldId id="268" r:id="rId10"/>
    <p:sldId id="269" r:id="rId11"/>
    <p:sldId id="292" r:id="rId12"/>
    <p:sldId id="280" r:id="rId13"/>
    <p:sldId id="282" r:id="rId14"/>
    <p:sldId id="283" r:id="rId15"/>
    <p:sldId id="284" r:id="rId16"/>
    <p:sldId id="293" r:id="rId17"/>
    <p:sldId id="270" r:id="rId18"/>
    <p:sldId id="271" r:id="rId19"/>
    <p:sldId id="272" r:id="rId20"/>
    <p:sldId id="278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E6E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27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882FDC-22F9-4664-9C76-240384BD054E}" type="datetimeFigureOut">
              <a:rPr lang="id-ID" smtClean="0"/>
              <a:pPr/>
              <a:t>01/03/2018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95F3C1-5FCC-44A0-B0C9-22FE8DA7C985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01/03/2018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1008358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01/03/2018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707853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01/03/2018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4197885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01/03/2018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2022596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01/03/2018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2895854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01/03/2018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755576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01/03/2018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2008982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01/03/2018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2789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01/03/2018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3135389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01/03/2018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2694902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01/03/2018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103866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E5C8E-016B-405E-B3D5-D890FCDFC253}" type="datetimeFigureOut">
              <a:rPr lang="id-ID" smtClean="0"/>
              <a:pPr/>
              <a:t>01/03/2018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1551145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mailto:halotki@bnp2tki.go.id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642910" y="1928802"/>
            <a:ext cx="7929562" cy="26431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6600" dirty="0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1214414" y="4500570"/>
            <a:ext cx="6572296" cy="6096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lvl="0" algn="ctr">
              <a:defRPr/>
            </a:pPr>
            <a:r>
              <a:rPr lang="en-US" sz="2000" b="1" dirty="0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+mj-lt"/>
                <a:ea typeface="+mj-ea"/>
                <a:cs typeface="+mj-cs"/>
              </a:rPr>
              <a:t>MATERI SOSIALISASI NOMOR :  02.02.01.201</a:t>
            </a:r>
            <a:r>
              <a:rPr lang="id-ID" sz="2000" b="1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+mj-lt"/>
                <a:ea typeface="+mj-ea"/>
                <a:cs typeface="+mj-cs"/>
              </a:rPr>
              <a:t>7</a:t>
            </a:r>
            <a:endParaRPr lang="en-US" sz="2000" b="1" dirty="0">
              <a:ln>
                <a:prstDash val="solid"/>
              </a:ln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prstDash val="solid"/>
              </a:ln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prstDash val="solid"/>
              </a:ln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45580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58792" y="1948921"/>
            <a:ext cx="867092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Adalah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Warga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>
                <a:ea typeface="Times New Roman" pitchFamily="18" charset="0"/>
                <a:cs typeface="Arial" pitchFamily="34" charset="0"/>
              </a:rPr>
              <a:t>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egara Indonesia yang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bekerja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ke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L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uar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egeri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melalui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rosedur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enempatan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TKI yang </a:t>
            </a:r>
            <a:r>
              <a:rPr kumimoji="0" lang="id-ID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  <a:cs typeface="Arial" pitchFamily="34" charset="0"/>
              </a:rPr>
              <a:t>TIDAK BENAR </a:t>
            </a:r>
            <a:r>
              <a:rPr lang="en-US" sz="2800" b="1" dirty="0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/ </a:t>
            </a: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  <a:cs typeface="Arial" pitchFamily="34" charset="0"/>
              </a:rPr>
              <a:t>NON PROSEDURAL </a:t>
            </a:r>
            <a:r>
              <a:rPr kumimoji="0" lang="id-ID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  <a:cs typeface="Arial" pitchFamily="34" charset="0"/>
              </a:rPr>
              <a:t>,</a:t>
            </a: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endParaRPr lang="en-US" sz="2800" dirty="0">
              <a:solidFill>
                <a:srgbClr val="FF0000"/>
              </a:solidFill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id-ID" sz="2800" dirty="0">
                <a:ea typeface="Times New Roman" pitchFamily="18" charset="0"/>
                <a:cs typeface="Arial" pitchFamily="34" charset="0"/>
              </a:rPr>
              <a:t>Antara lain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:</a:t>
            </a:r>
          </a:p>
          <a:p>
            <a:pPr marL="514350" marR="0" lvl="0" indent="-5143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</a:pP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Memalsukan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dokumen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dan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memanipulasi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data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diri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alon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 TKI</a:t>
            </a:r>
            <a:endParaRPr lang="en-US" sz="2800" dirty="0">
              <a:ea typeface="Times New Roman" pitchFamily="18" charset="0"/>
              <a:cs typeface="Arial" pitchFamily="34" charset="0"/>
            </a:endParaRPr>
          </a:p>
          <a:p>
            <a:pPr marL="514350" marR="0" lvl="0" indent="-5143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</a:pP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Mengabaikan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rosedur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dan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M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ekanisme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enempatan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TKI </a:t>
            </a:r>
            <a:r>
              <a:rPr lang="en-US" sz="2800" dirty="0"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yang 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telah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diatur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oleh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undang-undang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dan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ketentuan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hukum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yang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berlaku</a:t>
            </a:r>
            <a:endParaRPr kumimoji="0" lang="en-US" sz="2800" b="0" i="0" u="none" strike="noStrike" cap="none" normalizeH="0" baseline="0" dirty="0">
              <a:ln>
                <a:noFill/>
              </a:ln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1156" y="1191141"/>
            <a:ext cx="6823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Apa itu 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TKI NON PROSEDURAL</a:t>
            </a:r>
            <a:r>
              <a:rPr lang="id-ID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?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2587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00034" y="1997121"/>
            <a:ext cx="7786742" cy="120543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92413" y="1299558"/>
            <a:ext cx="6797614" cy="43971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2800" b="1" dirty="0"/>
              <a:t>Latar Belakang</a:t>
            </a:r>
            <a:r>
              <a:rPr lang="en-US" sz="2800" b="1" dirty="0"/>
              <a:t> </a:t>
            </a:r>
            <a:r>
              <a:rPr lang="en-US" sz="2800" b="1" dirty="0" err="1"/>
              <a:t>Pencegahan</a:t>
            </a:r>
            <a:r>
              <a:rPr lang="en-US" sz="2800" b="1" dirty="0"/>
              <a:t> TKI Non </a:t>
            </a:r>
            <a:r>
              <a:rPr lang="en-US" sz="2800" b="1" dirty="0" err="1"/>
              <a:t>Prosedural</a:t>
            </a:r>
            <a:endParaRPr lang="id-ID" sz="2800" b="1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642910" y="2139344"/>
            <a:ext cx="7500990" cy="976687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chemeClr val="tx1"/>
              </a:buClr>
            </a:pPr>
            <a:r>
              <a:rPr lang="en-GB" sz="1600" dirty="0" err="1"/>
              <a:t>Informasi</a:t>
            </a:r>
            <a:r>
              <a:rPr lang="en-GB" sz="1600" dirty="0"/>
              <a:t> </a:t>
            </a:r>
            <a:r>
              <a:rPr lang="id-ID" sz="1600" dirty="0"/>
              <a:t>KBRI </a:t>
            </a:r>
            <a:r>
              <a:rPr lang="en-US" sz="1600" dirty="0"/>
              <a:t>/ KJRI</a:t>
            </a:r>
            <a:r>
              <a:rPr lang="id-ID" sz="1600" dirty="0"/>
              <a:t>, dari seluruh kasus TKI y</a:t>
            </a:r>
            <a:r>
              <a:rPr lang="en-US" sz="1600" dirty="0" err="1"/>
              <a:t>ang</a:t>
            </a:r>
            <a:r>
              <a:rPr lang="id-ID" sz="1600" dirty="0"/>
              <a:t> ditangani, </a:t>
            </a:r>
            <a:r>
              <a:rPr lang="en-GB" sz="1600" dirty="0" err="1"/>
              <a:t>Sebagian</a:t>
            </a:r>
            <a:r>
              <a:rPr lang="en-GB" sz="1600" dirty="0"/>
              <a:t> </a:t>
            </a:r>
            <a:r>
              <a:rPr lang="en-GB" sz="1600" dirty="0" err="1"/>
              <a:t>besar</a:t>
            </a:r>
            <a:r>
              <a:rPr lang="en-GB" sz="1600" dirty="0"/>
              <a:t> </a:t>
            </a:r>
            <a:r>
              <a:rPr lang="id-ID" sz="1600" dirty="0"/>
              <a:t>bekerja secara </a:t>
            </a:r>
            <a:r>
              <a:rPr lang="en-US" sz="1600" dirty="0"/>
              <a:t>N</a:t>
            </a:r>
            <a:r>
              <a:rPr lang="id-ID" sz="1600" dirty="0"/>
              <a:t>on</a:t>
            </a:r>
            <a:r>
              <a:rPr lang="en-US" sz="1600" dirty="0"/>
              <a:t> P</a:t>
            </a:r>
            <a:r>
              <a:rPr lang="id-ID" sz="1600" dirty="0"/>
              <a:t>rosedural</a:t>
            </a:r>
          </a:p>
          <a:p>
            <a:pPr algn="just">
              <a:buClr>
                <a:schemeClr val="tx1"/>
              </a:buClr>
            </a:pPr>
            <a:r>
              <a:rPr lang="id-ID" sz="1600" dirty="0"/>
              <a:t>Fakta bahwa melalui pintu  perbatasan</a:t>
            </a:r>
            <a:r>
              <a:rPr lang="en-US" sz="1600" dirty="0"/>
              <a:t> </a:t>
            </a:r>
            <a:r>
              <a:rPr lang="id-ID" sz="1600" dirty="0"/>
              <a:t> diatur </a:t>
            </a:r>
            <a:r>
              <a:rPr lang="en-GB" sz="1600" dirty="0"/>
              <a:t> </a:t>
            </a:r>
            <a:r>
              <a:rPr lang="id-ID" sz="1600" dirty="0"/>
              <a:t>Sindikat atau Individu</a:t>
            </a:r>
            <a:endParaRPr lang="id-ID" sz="1800" dirty="0"/>
          </a:p>
        </p:txBody>
      </p:sp>
      <p:sp>
        <p:nvSpPr>
          <p:cNvPr id="8" name="Rounded Rectangle 6"/>
          <p:cNvSpPr/>
          <p:nvPr/>
        </p:nvSpPr>
        <p:spPr>
          <a:xfrm>
            <a:off x="642910" y="3685888"/>
            <a:ext cx="7498296" cy="64219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id-ID" sz="1600" dirty="0">
                <a:solidFill>
                  <a:schemeClr val="tx1"/>
                </a:solidFill>
              </a:rPr>
              <a:t>Citra Negara RI/Pengirim TK </a:t>
            </a:r>
            <a:r>
              <a:rPr lang="en-US" sz="1600" dirty="0">
                <a:solidFill>
                  <a:schemeClr val="tx1"/>
                </a:solidFill>
              </a:rPr>
              <a:t>Non </a:t>
            </a:r>
            <a:r>
              <a:rPr lang="en-US" sz="1600" dirty="0" err="1">
                <a:solidFill>
                  <a:schemeClr val="tx1"/>
                </a:solidFill>
              </a:rPr>
              <a:t>Prosedural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id-ID" sz="1600" dirty="0">
                <a:solidFill>
                  <a:schemeClr val="tx1"/>
                </a:solidFill>
              </a:rPr>
              <a:t>di L</a:t>
            </a:r>
            <a:r>
              <a:rPr lang="en-US" sz="1600" dirty="0" err="1">
                <a:solidFill>
                  <a:schemeClr val="tx1"/>
                </a:solidFill>
              </a:rPr>
              <a:t>uar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Negeri</a:t>
            </a:r>
            <a:r>
              <a:rPr lang="id-ID" sz="1600" dirty="0">
                <a:solidFill>
                  <a:schemeClr val="tx1"/>
                </a:solidFill>
              </a:rPr>
              <a:t> Melemahkan posisi Tawar RI</a:t>
            </a:r>
          </a:p>
          <a:p>
            <a:pPr algn="ctr"/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9" name="Rounded Rectangle 7"/>
          <p:cNvSpPr/>
          <p:nvPr/>
        </p:nvSpPr>
        <p:spPr>
          <a:xfrm>
            <a:off x="5124955" y="4822157"/>
            <a:ext cx="3286148" cy="74188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66700" indent="-266700" algn="just">
              <a:buAutoNum type="arabicPeriod"/>
            </a:pPr>
            <a:r>
              <a:rPr lang="id-ID" sz="1600" dirty="0">
                <a:solidFill>
                  <a:schemeClr val="tx1"/>
                </a:solidFill>
              </a:rPr>
              <a:t>Menekan TKI </a:t>
            </a:r>
            <a:r>
              <a:rPr lang="en-US" sz="1600" dirty="0">
                <a:solidFill>
                  <a:schemeClr val="tx1"/>
                </a:solidFill>
              </a:rPr>
              <a:t>Non </a:t>
            </a:r>
            <a:r>
              <a:rPr lang="en-US" sz="1600" dirty="0" err="1">
                <a:solidFill>
                  <a:schemeClr val="tx1"/>
                </a:solidFill>
              </a:rPr>
              <a:t>Prosedural</a:t>
            </a:r>
            <a:endParaRPr lang="id-ID" sz="1600" dirty="0">
              <a:solidFill>
                <a:schemeClr val="tx1"/>
              </a:solidFill>
            </a:endParaRPr>
          </a:p>
          <a:p>
            <a:pPr marL="266700" indent="-266700" algn="just">
              <a:buAutoNum type="arabicPeriod"/>
            </a:pPr>
            <a:r>
              <a:rPr lang="id-ID" sz="1600" dirty="0">
                <a:solidFill>
                  <a:schemeClr val="tx1"/>
                </a:solidFill>
              </a:rPr>
              <a:t>Pencegahan di Hulu</a:t>
            </a:r>
          </a:p>
        </p:txBody>
      </p:sp>
      <p:sp>
        <p:nvSpPr>
          <p:cNvPr id="10" name="Down Arrow 8"/>
          <p:cNvSpPr/>
          <p:nvPr/>
        </p:nvSpPr>
        <p:spPr>
          <a:xfrm>
            <a:off x="4078000" y="3234772"/>
            <a:ext cx="314058" cy="341081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Rounded Rectangle 10"/>
          <p:cNvSpPr/>
          <p:nvPr/>
        </p:nvSpPr>
        <p:spPr>
          <a:xfrm>
            <a:off x="605844" y="4843051"/>
            <a:ext cx="3786214" cy="63472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600" dirty="0">
                <a:solidFill>
                  <a:schemeClr val="tx1"/>
                </a:solidFill>
              </a:rPr>
              <a:t>Penanganan belum optimal karena TKI Non</a:t>
            </a:r>
            <a:r>
              <a:rPr lang="en-US" sz="1600" dirty="0">
                <a:solidFill>
                  <a:schemeClr val="tx1"/>
                </a:solidFill>
              </a:rPr>
              <a:t> P</a:t>
            </a:r>
            <a:r>
              <a:rPr lang="id-ID" sz="1600" dirty="0">
                <a:solidFill>
                  <a:schemeClr val="tx1"/>
                </a:solidFill>
              </a:rPr>
              <a:t>rosedural terus mengalir</a:t>
            </a:r>
          </a:p>
        </p:txBody>
      </p:sp>
      <p:sp>
        <p:nvSpPr>
          <p:cNvPr id="13" name="Down Arrow 11"/>
          <p:cNvSpPr/>
          <p:nvPr/>
        </p:nvSpPr>
        <p:spPr>
          <a:xfrm rot="16200000">
            <a:off x="4526939" y="4929574"/>
            <a:ext cx="428628" cy="500066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" name="Down Arrow 8"/>
          <p:cNvSpPr/>
          <p:nvPr/>
        </p:nvSpPr>
        <p:spPr>
          <a:xfrm>
            <a:off x="2404475" y="4415447"/>
            <a:ext cx="314058" cy="341081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45932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59925" y="2588662"/>
            <a:ext cx="8944919" cy="1690666"/>
          </a:xfrm>
          <a:prstGeom prst="roundRect">
            <a:avLst/>
          </a:prstGeom>
          <a:solidFill>
            <a:srgbClr val="E7E6E6">
              <a:alpha val="58824"/>
            </a:srgbClr>
          </a:solidFill>
          <a:ln w="381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36538" indent="-236538">
              <a:buFont typeface="Arial" pitchFamily="34" charset="0"/>
              <a:buChar char="•"/>
            </a:pPr>
            <a:r>
              <a:rPr lang="id-ID" sz="2400" dirty="0">
                <a:solidFill>
                  <a:schemeClr val="tx1"/>
                </a:solidFill>
              </a:rPr>
              <a:t>Kurangnya pemahaman masyarakat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tentang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prosedur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penempatan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perlindungan</a:t>
            </a:r>
            <a:r>
              <a:rPr lang="en-US" sz="2400" dirty="0">
                <a:solidFill>
                  <a:schemeClr val="tx1"/>
                </a:solidFill>
              </a:rPr>
              <a:t> TKI</a:t>
            </a:r>
            <a:endParaRPr lang="id-ID" sz="2400" dirty="0">
              <a:solidFill>
                <a:schemeClr val="tx1"/>
              </a:solidFill>
            </a:endParaRPr>
          </a:p>
          <a:p>
            <a:pPr marL="236538" indent="-236538">
              <a:buFont typeface="Arial" pitchFamily="34" charset="0"/>
              <a:buChar char="•"/>
            </a:pPr>
            <a:endParaRPr lang="id-ID" sz="2400" dirty="0">
              <a:solidFill>
                <a:schemeClr val="tx1"/>
              </a:solidFill>
            </a:endParaRPr>
          </a:p>
          <a:p>
            <a:pPr marL="236538" indent="-236538">
              <a:buFont typeface="Arial" pitchFamily="34" charset="0"/>
              <a:buChar char="•"/>
            </a:pPr>
            <a:r>
              <a:rPr lang="id-ID" sz="2400" dirty="0">
                <a:solidFill>
                  <a:schemeClr val="tx1"/>
                </a:solidFill>
              </a:rPr>
              <a:t>Salah persepsi memaknai TKI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35795" y="1181510"/>
            <a:ext cx="8229600" cy="43971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3200" b="1" dirty="0"/>
              <a:t>Latar Belakang</a:t>
            </a:r>
            <a:r>
              <a:rPr lang="en-US" sz="3200" b="1" dirty="0"/>
              <a:t> </a:t>
            </a:r>
            <a:r>
              <a:rPr lang="en-US" sz="3200" b="1" dirty="0" err="1"/>
              <a:t>Terjadinya</a:t>
            </a:r>
            <a:r>
              <a:rPr lang="en-US" sz="3200" b="1" dirty="0"/>
              <a:t> TKI Non </a:t>
            </a:r>
            <a:r>
              <a:rPr lang="en-US" sz="3200" b="1" dirty="0" err="1"/>
              <a:t>Prosedural</a:t>
            </a:r>
            <a:endParaRPr lang="id-ID" sz="3200" b="1" dirty="0"/>
          </a:p>
        </p:txBody>
      </p:sp>
      <p:sp>
        <p:nvSpPr>
          <p:cNvPr id="7" name="Down Arrow 3"/>
          <p:cNvSpPr/>
          <p:nvPr/>
        </p:nvSpPr>
        <p:spPr>
          <a:xfrm>
            <a:off x="4179091" y="4529130"/>
            <a:ext cx="571504" cy="642942"/>
          </a:xfrm>
          <a:prstGeom prst="downArrow">
            <a:avLst/>
          </a:prstGeom>
          <a:ln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Oval 7"/>
          <p:cNvSpPr/>
          <p:nvPr/>
        </p:nvSpPr>
        <p:spPr>
          <a:xfrm>
            <a:off x="2786050" y="5345693"/>
            <a:ext cx="3357586" cy="1000132"/>
          </a:xfrm>
          <a:prstGeom prst="ellipse">
            <a:avLst/>
          </a:prstGeom>
          <a:ln w="28575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800" b="1" dirty="0">
                <a:solidFill>
                  <a:schemeClr val="tx1"/>
                </a:solidFill>
                <a:latin typeface="Comic Sans MS" pitchFamily="66" charset="0"/>
              </a:rPr>
              <a:t>ABUSE</a:t>
            </a:r>
          </a:p>
        </p:txBody>
      </p:sp>
    </p:spTree>
    <p:extLst>
      <p:ext uri="{BB962C8B-B14F-4D97-AF65-F5344CB8AC3E}">
        <p14:creationId xmlns:p14="http://schemas.microsoft.com/office/powerpoint/2010/main" xmlns="" val="3880642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ounded Rectangle 3"/>
          <p:cNvSpPr/>
          <p:nvPr/>
        </p:nvSpPr>
        <p:spPr>
          <a:xfrm>
            <a:off x="263792" y="3269418"/>
            <a:ext cx="3682935" cy="114300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3600" b="1" dirty="0">
                <a:solidFill>
                  <a:schemeClr val="tx1"/>
                </a:solidFill>
              </a:rPr>
              <a:t>Praktik TKI</a:t>
            </a:r>
          </a:p>
          <a:p>
            <a:pPr algn="ctr"/>
            <a:r>
              <a:rPr lang="en-US" sz="3600" b="1" dirty="0">
                <a:solidFill>
                  <a:schemeClr val="tx1"/>
                </a:solidFill>
              </a:rPr>
              <a:t>Non</a:t>
            </a:r>
            <a:r>
              <a:rPr lang="id-ID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Prosedural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endParaRPr lang="id-ID" sz="3600" b="1" dirty="0">
              <a:solidFill>
                <a:schemeClr val="tx1"/>
              </a:solidFill>
            </a:endParaRPr>
          </a:p>
        </p:txBody>
      </p:sp>
      <p:sp>
        <p:nvSpPr>
          <p:cNvPr id="6" name="Down Arrow 5"/>
          <p:cNvSpPr/>
          <p:nvPr/>
        </p:nvSpPr>
        <p:spPr>
          <a:xfrm rot="13720196">
            <a:off x="4249132" y="2223122"/>
            <a:ext cx="696405" cy="1302786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Down Arrow 6"/>
          <p:cNvSpPr/>
          <p:nvPr/>
        </p:nvSpPr>
        <p:spPr>
          <a:xfrm rot="17887388">
            <a:off x="4275021" y="4045587"/>
            <a:ext cx="696405" cy="1302786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Oval 7"/>
          <p:cNvSpPr/>
          <p:nvPr/>
        </p:nvSpPr>
        <p:spPr>
          <a:xfrm>
            <a:off x="5324169" y="1470342"/>
            <a:ext cx="2601182" cy="137941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800" b="1" dirty="0">
                <a:solidFill>
                  <a:schemeClr val="tx1"/>
                </a:solidFill>
              </a:rPr>
              <a:t>Migrasi Tradisional</a:t>
            </a:r>
          </a:p>
        </p:txBody>
      </p:sp>
      <p:sp>
        <p:nvSpPr>
          <p:cNvPr id="9" name="Oval 8"/>
          <p:cNvSpPr/>
          <p:nvPr/>
        </p:nvSpPr>
        <p:spPr>
          <a:xfrm>
            <a:off x="5316429" y="4149159"/>
            <a:ext cx="3666226" cy="200026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800" b="1" dirty="0">
                <a:solidFill>
                  <a:schemeClr val="tx1"/>
                </a:solidFill>
              </a:rPr>
              <a:t>Calo/</a:t>
            </a:r>
            <a:r>
              <a:rPr lang="en-US" sz="2800" b="1" dirty="0">
                <a:solidFill>
                  <a:schemeClr val="tx1"/>
                </a:solidFill>
              </a:rPr>
              <a:t>P</a:t>
            </a:r>
            <a:r>
              <a:rPr lang="id-ID" sz="2800" b="1" dirty="0">
                <a:solidFill>
                  <a:schemeClr val="tx1"/>
                </a:solidFill>
              </a:rPr>
              <a:t>elaku T</a:t>
            </a:r>
            <a:r>
              <a:rPr lang="en-US" sz="2800" b="1" dirty="0" err="1">
                <a:solidFill>
                  <a:schemeClr val="tx1"/>
                </a:solidFill>
              </a:rPr>
              <a:t>indak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id-ID" sz="2800" b="1" dirty="0">
                <a:solidFill>
                  <a:schemeClr val="tx1"/>
                </a:solidFill>
              </a:rPr>
              <a:t>P</a:t>
            </a:r>
            <a:r>
              <a:rPr lang="en-US" sz="2800" b="1" dirty="0" err="1">
                <a:solidFill>
                  <a:schemeClr val="tx1"/>
                </a:solidFill>
              </a:rPr>
              <a:t>idana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id-ID" sz="2800" b="1" dirty="0">
                <a:solidFill>
                  <a:schemeClr val="tx1"/>
                </a:solidFill>
              </a:rPr>
              <a:t>P</a:t>
            </a:r>
            <a:r>
              <a:rPr lang="en-US" sz="2800" b="1" dirty="0" err="1">
                <a:solidFill>
                  <a:schemeClr val="tx1"/>
                </a:solidFill>
              </a:rPr>
              <a:t>erdagangan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id-ID" sz="2800" b="1" dirty="0">
                <a:solidFill>
                  <a:schemeClr val="tx1"/>
                </a:solidFill>
              </a:rPr>
              <a:t>O</a:t>
            </a:r>
            <a:r>
              <a:rPr lang="en-US" sz="2800" b="1" dirty="0">
                <a:solidFill>
                  <a:schemeClr val="tx1"/>
                </a:solidFill>
              </a:rPr>
              <a:t>rang (TPPO)</a:t>
            </a:r>
            <a:r>
              <a:rPr lang="id-ID" sz="2800" b="1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21104795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9097" y="1137845"/>
            <a:ext cx="75724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RESIKO MENJADI TKI NON PROSEDURAL</a:t>
            </a:r>
          </a:p>
        </p:txBody>
      </p:sp>
      <p:sp>
        <p:nvSpPr>
          <p:cNvPr id="7" name="Rectangle 6"/>
          <p:cNvSpPr/>
          <p:nvPr/>
        </p:nvSpPr>
        <p:spPr>
          <a:xfrm>
            <a:off x="431799" y="2026904"/>
            <a:ext cx="8509001" cy="3954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-271463" algn="just">
              <a:buFont typeface="Arial"/>
              <a:buChar char="•"/>
            </a:pPr>
            <a:r>
              <a:rPr lang="sv-SE" sz="3200" dirty="0"/>
              <a:t>Potensi korban Penipuan</a:t>
            </a:r>
            <a:endParaRPr lang="id-ID" sz="3200" dirty="0"/>
          </a:p>
          <a:p>
            <a:pPr marL="271463" lvl="0" indent="-271463" algn="just">
              <a:buFont typeface="Arial"/>
              <a:buChar char="•"/>
            </a:pPr>
            <a:r>
              <a:rPr lang="en-US" sz="3200" dirty="0" err="1">
                <a:ea typeface="Times New Roman" pitchFamily="18" charset="0"/>
                <a:cs typeface="Arial" pitchFamily="34" charset="0"/>
              </a:rPr>
              <a:t>Dibatasi</a:t>
            </a:r>
            <a:r>
              <a:rPr lang="en-US" sz="3200" dirty="0">
                <a:ea typeface="Times New Roman" pitchFamily="18" charset="0"/>
                <a:cs typeface="Arial" pitchFamily="34" charset="0"/>
              </a:rPr>
              <a:t> </a:t>
            </a:r>
            <a:r>
              <a:rPr lang="en-US" sz="3200" dirty="0" err="1">
                <a:ea typeface="Times New Roman" pitchFamily="18" charset="0"/>
                <a:cs typeface="Arial" pitchFamily="34" charset="0"/>
              </a:rPr>
              <a:t>hak</a:t>
            </a:r>
            <a:r>
              <a:rPr lang="en-US" sz="3200" dirty="0">
                <a:ea typeface="Times New Roman" pitchFamily="18" charset="0"/>
                <a:cs typeface="Arial" pitchFamily="34" charset="0"/>
              </a:rPr>
              <a:t> </a:t>
            </a:r>
            <a:r>
              <a:rPr lang="en-US" sz="3200" dirty="0" err="1">
                <a:ea typeface="Times New Roman" pitchFamily="18" charset="0"/>
                <a:cs typeface="Arial" pitchFamily="34" charset="0"/>
              </a:rPr>
              <a:t>dan</a:t>
            </a:r>
            <a:r>
              <a:rPr lang="en-US" sz="3200" dirty="0">
                <a:ea typeface="Times New Roman" pitchFamily="18" charset="0"/>
                <a:cs typeface="Arial" pitchFamily="34" charset="0"/>
              </a:rPr>
              <a:t> </a:t>
            </a:r>
            <a:r>
              <a:rPr lang="en-US" sz="3200" dirty="0" err="1">
                <a:ea typeface="Times New Roman" pitchFamily="18" charset="0"/>
                <a:cs typeface="Arial" pitchFamily="34" charset="0"/>
              </a:rPr>
              <a:t>kewajibannya</a:t>
            </a:r>
            <a:r>
              <a:rPr lang="en-US" sz="3200" dirty="0">
                <a:ea typeface="Times New Roman" pitchFamily="18" charset="0"/>
                <a:cs typeface="Arial" pitchFamily="34" charset="0"/>
              </a:rPr>
              <a:t> </a:t>
            </a:r>
            <a:r>
              <a:rPr lang="en-US" sz="3200" dirty="0" err="1">
                <a:ea typeface="Times New Roman" pitchFamily="18" charset="0"/>
                <a:cs typeface="Arial" pitchFamily="34" charset="0"/>
              </a:rPr>
              <a:t>oleh</a:t>
            </a:r>
            <a:r>
              <a:rPr lang="en-US" sz="3200" dirty="0">
                <a:ea typeface="Times New Roman" pitchFamily="18" charset="0"/>
                <a:cs typeface="Arial" pitchFamily="34" charset="0"/>
              </a:rPr>
              <a:t> </a:t>
            </a:r>
            <a:r>
              <a:rPr lang="en-US" sz="3200" dirty="0" err="1">
                <a:ea typeface="Times New Roman" pitchFamily="18" charset="0"/>
                <a:cs typeface="Arial" pitchFamily="34" charset="0"/>
              </a:rPr>
              <a:t>majikan</a:t>
            </a:r>
            <a:endParaRPr lang="id-ID" sz="3200" dirty="0"/>
          </a:p>
          <a:p>
            <a:pPr marL="271463" indent="-271463" algn="just">
              <a:buFont typeface="Arial"/>
              <a:buChar char="•"/>
            </a:pPr>
            <a:endParaRPr lang="sv-SE" sz="900" dirty="0"/>
          </a:p>
          <a:p>
            <a:pPr marL="271463" indent="-271463" algn="just">
              <a:buFont typeface="Arial"/>
              <a:buChar char="•"/>
            </a:pPr>
            <a:r>
              <a:rPr lang="sv-SE" sz="3200" dirty="0"/>
              <a:t>Tidak ada jaminan Asuransi</a:t>
            </a:r>
            <a:endParaRPr lang="id-ID" sz="3200" dirty="0"/>
          </a:p>
          <a:p>
            <a:pPr marL="271463" indent="-271463" algn="just">
              <a:buFont typeface="Arial"/>
              <a:buChar char="•"/>
            </a:pPr>
            <a:endParaRPr lang="sv-SE" sz="900" dirty="0"/>
          </a:p>
          <a:p>
            <a:pPr marL="271463" indent="-271463" algn="just">
              <a:buFont typeface="Arial"/>
              <a:buChar char="•"/>
            </a:pPr>
            <a:r>
              <a:rPr lang="sv-SE" sz="3200" dirty="0"/>
              <a:t>Tidak mendapat perlindungan secara maksimal dari Pemerintah</a:t>
            </a:r>
            <a:endParaRPr lang="id-ID" sz="3200" dirty="0"/>
          </a:p>
          <a:p>
            <a:pPr marL="271463" indent="-271463" algn="just">
              <a:buFont typeface="Arial"/>
              <a:buChar char="•"/>
            </a:pPr>
            <a:endParaRPr lang="sv-SE" sz="900" dirty="0"/>
          </a:p>
          <a:p>
            <a:pPr marL="271463" indent="-271463" algn="just">
              <a:buFont typeface="Arial"/>
              <a:buChar char="•"/>
            </a:pPr>
            <a:r>
              <a:rPr lang="sv-SE" sz="3200" dirty="0"/>
              <a:t>Ditangkap, dipenjara dan dideportasi oleh aparat keamanan negara setempat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xmlns="" val="19589340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ounded Rectangle 28"/>
          <p:cNvSpPr/>
          <p:nvPr/>
        </p:nvSpPr>
        <p:spPr>
          <a:xfrm>
            <a:off x="1139468" y="4297740"/>
            <a:ext cx="1714512" cy="41119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Rounded Rectangle 14"/>
          <p:cNvSpPr/>
          <p:nvPr/>
        </p:nvSpPr>
        <p:spPr>
          <a:xfrm>
            <a:off x="1639018" y="3110604"/>
            <a:ext cx="6502744" cy="49644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513926" y="1335842"/>
            <a:ext cx="6537759" cy="5000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d-ID" sz="3200" b="1" dirty="0"/>
              <a:t>Skema Penanganan</a:t>
            </a:r>
            <a:r>
              <a:rPr lang="en-US" sz="3200" b="1" dirty="0"/>
              <a:t> TKI Non </a:t>
            </a:r>
            <a:r>
              <a:rPr lang="en-US" sz="3200" b="1" dirty="0" err="1"/>
              <a:t>Prosedural</a:t>
            </a:r>
            <a:r>
              <a:rPr lang="id-ID" sz="3200" b="1" dirty="0"/>
              <a:t> </a:t>
            </a:r>
          </a:p>
        </p:txBody>
      </p:sp>
      <p:sp>
        <p:nvSpPr>
          <p:cNvPr id="8" name="Rounded Rectangle 11"/>
          <p:cNvSpPr/>
          <p:nvPr/>
        </p:nvSpPr>
        <p:spPr>
          <a:xfrm>
            <a:off x="2351484" y="2110962"/>
            <a:ext cx="5000660" cy="57150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12100" y="2192104"/>
            <a:ext cx="50006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Penetapan Basis Data TKI 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Non </a:t>
            </a:r>
            <a:r>
              <a:rPr lang="en-US" b="1" dirty="0" err="1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Prosedural</a:t>
            </a:r>
            <a:r>
              <a:rPr lang="id-ID" b="1" dirty="0">
                <a:latin typeface="Calibri" pitchFamily="34" charset="0"/>
                <a:ea typeface="Adobe Myungjo Std M" pitchFamily="18" charset="-128"/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01783" y="3124863"/>
            <a:ext cx="69294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Rakor Penanganan TKI Non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 P</a:t>
            </a:r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rosedural (Sinergi dan Rencana Aksi)</a:t>
            </a:r>
          </a:p>
        </p:txBody>
      </p:sp>
      <p:sp>
        <p:nvSpPr>
          <p:cNvPr id="11" name="Rounded Rectangle 16"/>
          <p:cNvSpPr/>
          <p:nvPr/>
        </p:nvSpPr>
        <p:spPr>
          <a:xfrm>
            <a:off x="3996988" y="4297740"/>
            <a:ext cx="1714512" cy="41119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Rounded Rectangle 17"/>
          <p:cNvSpPr/>
          <p:nvPr/>
        </p:nvSpPr>
        <p:spPr>
          <a:xfrm>
            <a:off x="6854508" y="4297740"/>
            <a:ext cx="1714512" cy="41119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342875" y="4275458"/>
            <a:ext cx="1083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Hulu/ DN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39864" y="4275458"/>
            <a:ext cx="1257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Perbatasan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211698" y="4275458"/>
            <a:ext cx="930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Hilir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/LN</a:t>
            </a:r>
            <a:endParaRPr lang="id-ID" b="1" dirty="0">
              <a:solidFill>
                <a:schemeClr val="bg1">
                  <a:lumMod val="95000"/>
                </a:schemeClr>
              </a:solidFill>
              <a:latin typeface="Calibri" pitchFamily="34" charset="0"/>
              <a:ea typeface="Adobe Myungjo Std M" pitchFamily="18" charset="-128"/>
            </a:endParaRPr>
          </a:p>
        </p:txBody>
      </p:sp>
      <p:sp>
        <p:nvSpPr>
          <p:cNvPr id="16" name="Rounded Rectangle 21"/>
          <p:cNvSpPr/>
          <p:nvPr/>
        </p:nvSpPr>
        <p:spPr>
          <a:xfrm>
            <a:off x="925154" y="5115118"/>
            <a:ext cx="2071702" cy="106545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Rounded Rectangle 22"/>
          <p:cNvSpPr/>
          <p:nvPr/>
        </p:nvSpPr>
        <p:spPr>
          <a:xfrm>
            <a:off x="3854112" y="5118341"/>
            <a:ext cx="2071702" cy="10772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Rounded Rectangle 23"/>
          <p:cNvSpPr/>
          <p:nvPr/>
        </p:nvSpPr>
        <p:spPr>
          <a:xfrm>
            <a:off x="6854508" y="5125374"/>
            <a:ext cx="2000264" cy="110289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32311" y="5323314"/>
            <a:ext cx="17859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600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Sosialisasi Pencegahan/ Pengetatan Seleksi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937816" y="5118341"/>
            <a:ext cx="1857388" cy="1077218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id-ID" sz="1600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Sosialisasi Pencegahan/ Pengetatan Lintas Batas/ Penindakan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783070" y="5151052"/>
            <a:ext cx="2143140" cy="1077218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id-ID" sz="1600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Sosialisasi Kerjasama Penindakan Aktif dengan Negara</a:t>
            </a:r>
            <a:r>
              <a:rPr lang="en-US" sz="1600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 </a:t>
            </a:r>
            <a:r>
              <a:rPr lang="en-US" sz="1600" b="1" dirty="0" err="1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Penempatan</a:t>
            </a:r>
            <a:endParaRPr lang="id-ID" sz="1600" b="1" dirty="0">
              <a:solidFill>
                <a:schemeClr val="bg1">
                  <a:lumMod val="95000"/>
                </a:schemeClr>
              </a:solidFill>
              <a:latin typeface="Calibri" pitchFamily="34" charset="0"/>
              <a:ea typeface="Adobe Myungjo Std M" pitchFamily="18" charset="-128"/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rot="5400000">
            <a:off x="4531979" y="3956677"/>
            <a:ext cx="643736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1925286" y="3905255"/>
            <a:ext cx="5802107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5400000">
            <a:off x="1711369" y="4951159"/>
            <a:ext cx="428628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rot="5400000">
            <a:off x="4568889" y="4951159"/>
            <a:ext cx="428628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5400000">
            <a:off x="7569285" y="4951159"/>
            <a:ext cx="428628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1930692" y="3890302"/>
            <a:ext cx="0" cy="38864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727393" y="3890302"/>
            <a:ext cx="0" cy="38864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rot="5400000">
            <a:off x="4638739" y="2931321"/>
            <a:ext cx="428628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51082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ounded Rectangle 28"/>
          <p:cNvSpPr/>
          <p:nvPr/>
        </p:nvSpPr>
        <p:spPr>
          <a:xfrm>
            <a:off x="1139468" y="4297740"/>
            <a:ext cx="1714512" cy="41119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Rounded Rectangle 14"/>
          <p:cNvSpPr/>
          <p:nvPr/>
        </p:nvSpPr>
        <p:spPr>
          <a:xfrm>
            <a:off x="1639018" y="3110604"/>
            <a:ext cx="6502744" cy="49644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513926" y="1335842"/>
            <a:ext cx="6537759" cy="5000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d-ID" sz="3200" b="1" dirty="0"/>
              <a:t>Skema Penanganan</a:t>
            </a:r>
            <a:r>
              <a:rPr lang="en-US" sz="3200" b="1" dirty="0"/>
              <a:t> TKI Non </a:t>
            </a:r>
            <a:r>
              <a:rPr lang="en-US" sz="3200" b="1" dirty="0" err="1"/>
              <a:t>Prosedural</a:t>
            </a:r>
            <a:r>
              <a:rPr lang="id-ID" sz="3200" b="1" dirty="0"/>
              <a:t> </a:t>
            </a:r>
          </a:p>
        </p:txBody>
      </p:sp>
      <p:sp>
        <p:nvSpPr>
          <p:cNvPr id="8" name="Rounded Rectangle 11"/>
          <p:cNvSpPr/>
          <p:nvPr/>
        </p:nvSpPr>
        <p:spPr>
          <a:xfrm>
            <a:off x="2351484" y="2110962"/>
            <a:ext cx="5000660" cy="57150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12100" y="2192104"/>
            <a:ext cx="50006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Penetapan Basis Data TKI 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Non </a:t>
            </a:r>
            <a:r>
              <a:rPr lang="en-US" b="1" dirty="0" err="1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Prosedural</a:t>
            </a:r>
            <a:r>
              <a:rPr lang="id-ID" b="1" dirty="0">
                <a:latin typeface="Calibri" pitchFamily="34" charset="0"/>
                <a:ea typeface="Adobe Myungjo Std M" pitchFamily="18" charset="-128"/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01783" y="3124863"/>
            <a:ext cx="69294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Rakor Penanganan TKI Non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 P</a:t>
            </a:r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rosedural (Sinergi dan Rencana Aksi)</a:t>
            </a:r>
          </a:p>
        </p:txBody>
      </p:sp>
      <p:sp>
        <p:nvSpPr>
          <p:cNvPr id="11" name="Rounded Rectangle 16"/>
          <p:cNvSpPr/>
          <p:nvPr/>
        </p:nvSpPr>
        <p:spPr>
          <a:xfrm>
            <a:off x="3996988" y="4297740"/>
            <a:ext cx="1714512" cy="41119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Rounded Rectangle 17"/>
          <p:cNvSpPr/>
          <p:nvPr/>
        </p:nvSpPr>
        <p:spPr>
          <a:xfrm>
            <a:off x="6854508" y="4297740"/>
            <a:ext cx="1714512" cy="41119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342875" y="4275458"/>
            <a:ext cx="1083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Hulu/ DN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39864" y="4275458"/>
            <a:ext cx="1257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Perbatasan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211698" y="4275458"/>
            <a:ext cx="930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Hilir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/LN</a:t>
            </a:r>
            <a:endParaRPr lang="id-ID" b="1" dirty="0">
              <a:solidFill>
                <a:schemeClr val="bg1">
                  <a:lumMod val="95000"/>
                </a:schemeClr>
              </a:solidFill>
              <a:latin typeface="Calibri" pitchFamily="34" charset="0"/>
              <a:ea typeface="Adobe Myungjo Std M" pitchFamily="18" charset="-128"/>
            </a:endParaRPr>
          </a:p>
        </p:txBody>
      </p:sp>
      <p:sp>
        <p:nvSpPr>
          <p:cNvPr id="16" name="Rounded Rectangle 21"/>
          <p:cNvSpPr/>
          <p:nvPr/>
        </p:nvSpPr>
        <p:spPr>
          <a:xfrm>
            <a:off x="925154" y="5115118"/>
            <a:ext cx="2071702" cy="106545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Rounded Rectangle 22"/>
          <p:cNvSpPr/>
          <p:nvPr/>
        </p:nvSpPr>
        <p:spPr>
          <a:xfrm>
            <a:off x="3854112" y="5118341"/>
            <a:ext cx="2071702" cy="10772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Rounded Rectangle 23"/>
          <p:cNvSpPr/>
          <p:nvPr/>
        </p:nvSpPr>
        <p:spPr>
          <a:xfrm>
            <a:off x="6854508" y="5125374"/>
            <a:ext cx="2000264" cy="110289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32311" y="5323314"/>
            <a:ext cx="17859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600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Sosialisasi Pencegahan/ Pengetatan Seleksi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937816" y="5118341"/>
            <a:ext cx="1857388" cy="1077218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id-ID" sz="1600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Sosialisasi Pencegahan/ Pengetatan Lintas Batas/ Penindakan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783070" y="5151052"/>
            <a:ext cx="2143140" cy="1077218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id-ID" sz="1600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Sosialisasi Kerjasama Penindakan Aktif dengan Negara</a:t>
            </a:r>
            <a:r>
              <a:rPr lang="en-US" sz="1600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 </a:t>
            </a:r>
            <a:r>
              <a:rPr lang="en-US" sz="1600" b="1" dirty="0" err="1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Penempatan</a:t>
            </a:r>
            <a:endParaRPr lang="id-ID" sz="1600" b="1" dirty="0">
              <a:solidFill>
                <a:schemeClr val="bg1">
                  <a:lumMod val="95000"/>
                </a:schemeClr>
              </a:solidFill>
              <a:latin typeface="Calibri" pitchFamily="34" charset="0"/>
              <a:ea typeface="Adobe Myungjo Std M" pitchFamily="18" charset="-128"/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rot="5400000">
            <a:off x="4531979" y="3956677"/>
            <a:ext cx="643736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1925286" y="3905255"/>
            <a:ext cx="5802107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5400000">
            <a:off x="1711369" y="4951159"/>
            <a:ext cx="428628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rot="5400000">
            <a:off x="4568889" y="4951159"/>
            <a:ext cx="428628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5400000">
            <a:off x="7569285" y="4951159"/>
            <a:ext cx="428628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1930692" y="3890302"/>
            <a:ext cx="0" cy="38864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727393" y="3890302"/>
            <a:ext cx="0" cy="38864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rot="5400000">
            <a:off x="4638739" y="2931321"/>
            <a:ext cx="428628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521483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47499" y="1371692"/>
            <a:ext cx="6393251" cy="719843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3200" dirty="0"/>
              <a:t>Metode Sosialisasi</a:t>
            </a:r>
            <a:r>
              <a:rPr lang="en-US" sz="3200" dirty="0"/>
              <a:t>  di </a:t>
            </a:r>
            <a:r>
              <a:rPr lang="id-ID" sz="3200" dirty="0"/>
              <a:t>Dalam  Negeri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47499" y="2058535"/>
            <a:ext cx="7886700" cy="406622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id-ID" dirty="0"/>
              <a:t>Mengadakan forum dialog dengan</a:t>
            </a:r>
            <a:r>
              <a:rPr lang="en-US" dirty="0"/>
              <a:t> Stake Holder/</a:t>
            </a:r>
            <a:r>
              <a:rPr lang="en-US" dirty="0" err="1"/>
              <a:t>Pemangku</a:t>
            </a:r>
            <a:r>
              <a:rPr lang="en-US" dirty="0"/>
              <a:t> </a:t>
            </a:r>
            <a:r>
              <a:rPr lang="en-US" dirty="0" err="1"/>
              <a:t>Kepentingan</a:t>
            </a:r>
            <a:r>
              <a:rPr lang="en-US" dirty="0"/>
              <a:t> </a:t>
            </a:r>
            <a:r>
              <a:rPr lang="id-ID" dirty="0"/>
              <a:t>setempat</a:t>
            </a:r>
          </a:p>
          <a:p>
            <a:pPr algn="just"/>
            <a:r>
              <a:rPr lang="id-ID" dirty="0"/>
              <a:t>Menggunakan Media Cetak, Electronik, Online</a:t>
            </a:r>
          </a:p>
          <a:p>
            <a:pPr algn="just"/>
            <a:r>
              <a:rPr lang="id-ID" dirty="0"/>
              <a:t>Mengadakan penyuluhan</a:t>
            </a:r>
            <a:r>
              <a:rPr lang="en-US" dirty="0"/>
              <a:t> </a:t>
            </a:r>
            <a:r>
              <a:rPr lang="en-US" dirty="0" err="1"/>
              <a:t>teknis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masyarakat</a:t>
            </a:r>
            <a:r>
              <a:rPr lang="id-ID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TKI </a:t>
            </a:r>
            <a:r>
              <a:rPr lang="en-US" dirty="0" err="1"/>
              <a:t>Prosedural</a:t>
            </a:r>
            <a:r>
              <a:rPr lang="en-US" dirty="0"/>
              <a:t> </a:t>
            </a:r>
            <a:r>
              <a:rPr lang="id-ID" dirty="0"/>
              <a:t>didampingi tim ahli : BNP2TKI, BP3TKI </a:t>
            </a:r>
            <a:r>
              <a:rPr lang="en-GB" dirty="0"/>
              <a:t>/</a:t>
            </a:r>
            <a:r>
              <a:rPr lang="id-ID" dirty="0"/>
              <a:t>LP3TKI/P4TKI/ LTSP, PPTKIS, ahli hukum, psikolog, serta perwakilan TKI yang bermasalah sebagai contoh riil</a:t>
            </a:r>
          </a:p>
          <a:p>
            <a:pPr algn="just">
              <a:buFont typeface="Arial" panose="020B0604020202020204" pitchFamily="34" charset="0"/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7315721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ectangle 4"/>
          <p:cNvSpPr/>
          <p:nvPr/>
        </p:nvSpPr>
        <p:spPr>
          <a:xfrm>
            <a:off x="524700" y="2133630"/>
            <a:ext cx="8215370" cy="4201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id-ID" sz="2800" dirty="0"/>
              <a:t>Membangun kerjasama dengan disnaker provinsi &amp; kab/kota terkait pelayanan TKI secara online untuk memutus mata rantai percaloan TKI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id-ID" sz="1200" dirty="0"/>
          </a:p>
          <a:p>
            <a:pPr marL="342900" indent="-342900" algn="just">
              <a:buFont typeface="Arial" pitchFamily="34" charset="0"/>
              <a:buChar char="•"/>
            </a:pPr>
            <a:r>
              <a:rPr lang="id-ID" sz="2800" dirty="0"/>
              <a:t>Membangun kerjasama Asosiasi Advokat Indonesia</a:t>
            </a:r>
            <a:r>
              <a:rPr lang="en-US" sz="2800" dirty="0"/>
              <a:t> </a:t>
            </a:r>
            <a:r>
              <a:rPr lang="id-ID" sz="2800" dirty="0"/>
              <a:t>untuk pendampingan hukum kasus TKI</a:t>
            </a:r>
            <a:endParaRPr lang="en-US" sz="2800" dirty="0"/>
          </a:p>
          <a:p>
            <a:pPr marL="342900" indent="-342900" algn="just">
              <a:buFont typeface="Arial" pitchFamily="34" charset="0"/>
              <a:buChar char="•"/>
            </a:pPr>
            <a:endParaRPr lang="en-US" sz="1100" dirty="0"/>
          </a:p>
          <a:p>
            <a:pPr marL="342900" indent="-342900" algn="just">
              <a:buFont typeface="Arial" pitchFamily="34" charset="0"/>
              <a:buChar char="•"/>
            </a:pPr>
            <a:r>
              <a:rPr lang="en-US" sz="2800" dirty="0" err="1"/>
              <a:t>Memperketat</a:t>
            </a:r>
            <a:r>
              <a:rPr lang="en-US" sz="2800" dirty="0"/>
              <a:t> </a:t>
            </a:r>
            <a:r>
              <a:rPr lang="en-US" sz="2800" dirty="0" err="1"/>
              <a:t>pengawasan</a:t>
            </a:r>
            <a:r>
              <a:rPr lang="en-US" sz="2800" dirty="0"/>
              <a:t> </a:t>
            </a:r>
            <a:r>
              <a:rPr lang="en-US" sz="2800" dirty="0" err="1"/>
              <a:t>proses</a:t>
            </a:r>
            <a:r>
              <a:rPr lang="en-US" sz="2800" dirty="0"/>
              <a:t> </a:t>
            </a:r>
            <a:r>
              <a:rPr lang="en-US" sz="2800" dirty="0" err="1"/>
              <a:t>pelatihan</a:t>
            </a:r>
            <a:r>
              <a:rPr lang="en-US" sz="2800" dirty="0"/>
              <a:t> </a:t>
            </a:r>
            <a:r>
              <a:rPr lang="en-US" sz="2800" dirty="0" err="1"/>
              <a:t>di</a:t>
            </a:r>
            <a:r>
              <a:rPr lang="en-US" sz="2800" dirty="0"/>
              <a:t> </a:t>
            </a:r>
            <a:r>
              <a:rPr lang="en-US" sz="2800" dirty="0" err="1"/>
              <a:t>Balai</a:t>
            </a:r>
            <a:r>
              <a:rPr lang="en-US" sz="2800" dirty="0"/>
              <a:t> </a:t>
            </a:r>
            <a:r>
              <a:rPr lang="en-US" sz="2800" dirty="0" err="1"/>
              <a:t>Latihan</a:t>
            </a:r>
            <a:r>
              <a:rPr lang="en-US" sz="2800" dirty="0"/>
              <a:t> </a:t>
            </a:r>
            <a:r>
              <a:rPr lang="en-US" sz="2800" dirty="0" err="1"/>
              <a:t>Kerja</a:t>
            </a:r>
            <a:r>
              <a:rPr lang="en-US" sz="2800" dirty="0"/>
              <a:t> </a:t>
            </a:r>
            <a:r>
              <a:rPr lang="en-US" sz="2800" dirty="0" err="1"/>
              <a:t>demi</a:t>
            </a:r>
            <a:r>
              <a:rPr lang="en-US" sz="2800" dirty="0"/>
              <a:t> </a:t>
            </a:r>
            <a:r>
              <a:rPr lang="en-US" sz="2800" dirty="0" err="1"/>
              <a:t>meningkatkan</a:t>
            </a:r>
            <a:r>
              <a:rPr lang="en-US" sz="2800" dirty="0"/>
              <a:t> </a:t>
            </a:r>
            <a:r>
              <a:rPr lang="en-US" sz="2800" dirty="0" err="1"/>
              <a:t>kualitas</a:t>
            </a:r>
            <a:r>
              <a:rPr lang="en-US" sz="2800" dirty="0"/>
              <a:t> TKI yang </a:t>
            </a:r>
            <a:r>
              <a:rPr lang="en-US" sz="2800" dirty="0" err="1"/>
              <a:t>dikirim</a:t>
            </a:r>
            <a:r>
              <a:rPr lang="en-US" sz="2800" dirty="0"/>
              <a:t> </a:t>
            </a:r>
            <a:r>
              <a:rPr lang="en-US" sz="2800" dirty="0" err="1"/>
              <a:t>sehingga</a:t>
            </a:r>
            <a:r>
              <a:rPr lang="en-US" sz="2800" dirty="0"/>
              <a:t> </a:t>
            </a:r>
            <a:r>
              <a:rPr lang="en-US" sz="2800" dirty="0" err="1"/>
              <a:t>memperkuat</a:t>
            </a:r>
            <a:r>
              <a:rPr lang="en-US" sz="2800" dirty="0"/>
              <a:t> bargaining power  TKI </a:t>
            </a:r>
            <a:endParaRPr lang="id-ID" sz="2800" dirty="0"/>
          </a:p>
          <a:p>
            <a:pPr algn="just"/>
            <a:endParaRPr lang="en-US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204309" y="1096611"/>
            <a:ext cx="3323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/>
              <a:t>Lanjutan</a:t>
            </a:r>
            <a:r>
              <a:rPr lang="en-US" sz="3600" dirty="0"/>
              <a:t> …….. </a:t>
            </a:r>
          </a:p>
        </p:txBody>
      </p:sp>
    </p:spTree>
    <p:extLst>
      <p:ext uri="{BB962C8B-B14F-4D97-AF65-F5344CB8AC3E}">
        <p14:creationId xmlns:p14="http://schemas.microsoft.com/office/powerpoint/2010/main" xmlns="" val="19582409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PENEMPATAN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7" name="Rectangle 14"/>
          <p:cNvSpPr txBox="1">
            <a:spLocks noChangeArrowheads="1"/>
          </p:cNvSpPr>
          <p:nvPr/>
        </p:nvSpPr>
        <p:spPr>
          <a:xfrm>
            <a:off x="846668" y="2336800"/>
            <a:ext cx="7154332" cy="1989667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id-ID" sz="900" b="1" dirty="0">
              <a:latin typeface="AR CENA"/>
            </a:endParaRP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5400" b="1" dirty="0">
                <a:latin typeface="+mn-lt"/>
              </a:rPr>
              <a:t>Bagaimana Menjadi TKI yang PROSEDURAL  ?</a:t>
            </a:r>
            <a:endParaRPr lang="en-US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83201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PENEMPATAN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7" name="Rectangle 14"/>
          <p:cNvSpPr txBox="1">
            <a:spLocks noChangeArrowheads="1"/>
          </p:cNvSpPr>
          <p:nvPr/>
        </p:nvSpPr>
        <p:spPr>
          <a:xfrm>
            <a:off x="2108201" y="1168400"/>
            <a:ext cx="4224866" cy="1008063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id-ID" sz="600" b="1" dirty="0">
              <a:effectLst>
                <a:outerShdw blurRad="38100" dist="38100" dir="2700000" algn="tl">
                  <a:srgbClr val="000000"/>
                </a:outerShdw>
              </a:effectLst>
              <a:latin typeface="AR CENA" pitchFamily="2" charset="0"/>
              <a:ea typeface="+mj-ea"/>
              <a:cs typeface="+mj-cs"/>
            </a:endParaRP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4000" b="1" dirty="0">
                <a:latin typeface="+mn-lt"/>
                <a:ea typeface="+mj-ea"/>
                <a:cs typeface="+mj-cs"/>
              </a:rPr>
              <a:t>SYARAT JADI TKI</a:t>
            </a:r>
            <a:endParaRPr lang="en-US" sz="1400" b="1" dirty="0">
              <a:latin typeface="+mn-lt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0200" y="2206474"/>
            <a:ext cx="841586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d-ID" sz="2400" dirty="0"/>
              <a:t>Pencari kerja yang berminat bekerja di Luar Negeri harus mendaftarkan diri pada Dinas Kabupaten/Kota dengan tidak dipungut biaya, dan harus memenuhi persyaratan:</a:t>
            </a:r>
          </a:p>
          <a:p>
            <a:pPr algn="just"/>
            <a:endParaRPr lang="id-ID" sz="1000" dirty="0"/>
          </a:p>
          <a:p>
            <a:pPr marL="271463" indent="-271463" algn="just">
              <a:buFont typeface="+mj-lt"/>
              <a:buAutoNum type="arabicPeriod"/>
            </a:pPr>
            <a:r>
              <a:rPr lang="id-ID" sz="2400" dirty="0"/>
              <a:t>Berusia min. 18 tahun, kecuali bagi TKI yang akan dipekerjakan pada pengguna perseorangan min. berusia 21 tahun</a:t>
            </a:r>
          </a:p>
          <a:p>
            <a:pPr marL="271463" indent="-271463" algn="just">
              <a:buFont typeface="+mj-lt"/>
              <a:buAutoNum type="arabicPeriod"/>
            </a:pPr>
            <a:endParaRPr lang="id-ID" sz="1000" dirty="0"/>
          </a:p>
          <a:p>
            <a:pPr marL="271463" indent="-271463" algn="just">
              <a:buFont typeface="+mj-lt"/>
              <a:buAutoNum type="arabicPeriod"/>
            </a:pPr>
            <a:r>
              <a:rPr lang="id-ID" sz="2400" dirty="0"/>
              <a:t>Sehat jasmani, rohani dan tidak dalam keadaan hamil</a:t>
            </a:r>
          </a:p>
          <a:p>
            <a:pPr marL="271463" indent="-271463" algn="just">
              <a:buFont typeface="+mj-lt"/>
              <a:buAutoNum type="arabicPeriod"/>
            </a:pPr>
            <a:endParaRPr lang="id-ID" sz="1000" dirty="0"/>
          </a:p>
          <a:p>
            <a:pPr marL="271463" indent="-271463" algn="just">
              <a:buFont typeface="+mj-lt"/>
              <a:buAutoNum type="arabicPeriod"/>
            </a:pPr>
            <a:r>
              <a:rPr lang="id-ID" sz="2400" dirty="0"/>
              <a:t>Memiliki kualifikasi  yang dipersyaratkan oleh pengguna.</a:t>
            </a:r>
          </a:p>
        </p:txBody>
      </p:sp>
    </p:spTree>
    <p:extLst>
      <p:ext uri="{BB962C8B-B14F-4D97-AF65-F5344CB8AC3E}">
        <p14:creationId xmlns:p14="http://schemas.microsoft.com/office/powerpoint/2010/main" xmlns="" val="40783201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PENEMPATAN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ectangle 4"/>
          <p:cNvSpPr/>
          <p:nvPr/>
        </p:nvSpPr>
        <p:spPr>
          <a:xfrm>
            <a:off x="524934" y="2121174"/>
            <a:ext cx="8619066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>
              <a:buFont typeface="+mj-lt"/>
              <a:buAutoNum type="arabicPeriod"/>
            </a:pPr>
            <a:r>
              <a:rPr lang="id-ID" sz="2400" dirty="0"/>
              <a:t>KTP, Ijazah, Akte lahir/Surat kenal lahir</a:t>
            </a:r>
          </a:p>
          <a:p>
            <a:pPr marL="355600" indent="-355600">
              <a:buFont typeface="+mj-lt"/>
              <a:buAutoNum type="arabicPeriod"/>
            </a:pPr>
            <a:endParaRPr lang="id-ID" sz="1100" dirty="0"/>
          </a:p>
          <a:p>
            <a:pPr marL="355600" indent="-355600">
              <a:buFont typeface="+mj-lt"/>
              <a:buAutoNum type="arabicPeriod"/>
            </a:pPr>
            <a:r>
              <a:rPr lang="id-ID" sz="2400" dirty="0"/>
              <a:t>Surat keterangan status perkawinan (Menikah/Belum menikah)</a:t>
            </a:r>
          </a:p>
          <a:p>
            <a:pPr marL="355600" indent="-355600">
              <a:buFont typeface="+mj-lt"/>
              <a:buAutoNum type="arabicPeriod"/>
            </a:pPr>
            <a:endParaRPr lang="id-ID" sz="1100" dirty="0"/>
          </a:p>
          <a:p>
            <a:pPr marL="355600" indent="-355600">
              <a:buFont typeface="+mj-lt"/>
              <a:buAutoNum type="arabicPeriod"/>
            </a:pPr>
            <a:r>
              <a:rPr lang="id-ID" sz="2400" dirty="0"/>
              <a:t>Surat  keterangan ijin suami/istri, orang tua atau wali</a:t>
            </a:r>
          </a:p>
          <a:p>
            <a:pPr marL="355600" indent="-355600">
              <a:buFont typeface="+mj-lt"/>
              <a:buAutoNum type="arabicPeriod"/>
            </a:pPr>
            <a:endParaRPr lang="id-ID" sz="1100" dirty="0"/>
          </a:p>
          <a:p>
            <a:pPr marL="355600" indent="-355600">
              <a:buFont typeface="+mj-lt"/>
              <a:buAutoNum type="arabicPeriod"/>
            </a:pPr>
            <a:r>
              <a:rPr lang="id-ID" sz="2400" dirty="0"/>
              <a:t>Sertifikat kompetensi kerja</a:t>
            </a:r>
          </a:p>
          <a:p>
            <a:pPr marL="355600" indent="-355600">
              <a:buFont typeface="+mj-lt"/>
              <a:buAutoNum type="arabicPeriod"/>
            </a:pPr>
            <a:endParaRPr lang="id-ID" sz="1100" dirty="0"/>
          </a:p>
          <a:p>
            <a:pPr marL="355600" indent="-355600">
              <a:buFont typeface="+mj-lt"/>
              <a:buAutoNum type="arabicPeriod"/>
            </a:pPr>
            <a:r>
              <a:rPr lang="id-ID" sz="2400" dirty="0"/>
              <a:t>Surat keterangan sehat berdasarkan hasil pemeriksaan kesehatan dan Psikologi</a:t>
            </a:r>
          </a:p>
          <a:p>
            <a:pPr marL="355600" indent="-355600">
              <a:buFont typeface="+mj-lt"/>
              <a:buAutoNum type="arabicPeriod"/>
            </a:pPr>
            <a:endParaRPr lang="id-ID" sz="1100" dirty="0"/>
          </a:p>
          <a:p>
            <a:pPr marL="355600" indent="-355600">
              <a:buFont typeface="+mj-lt"/>
              <a:buAutoNum type="arabicPeriod"/>
            </a:pPr>
            <a:r>
              <a:rPr lang="id-ID" sz="2400" dirty="0"/>
              <a:t>Paspor</a:t>
            </a:r>
          </a:p>
          <a:p>
            <a:pPr marL="355600" indent="-355600">
              <a:buFont typeface="+mj-lt"/>
              <a:buAutoNum type="arabicPeriod"/>
            </a:pPr>
            <a:endParaRPr lang="id-ID" sz="1100" dirty="0"/>
          </a:p>
          <a:p>
            <a:pPr marL="355600" indent="-355600">
              <a:buFont typeface="+mj-lt"/>
              <a:buAutoNum type="arabicPeriod"/>
            </a:pPr>
            <a:r>
              <a:rPr lang="id-ID" sz="2400" dirty="0"/>
              <a:t>Visa Kerja</a:t>
            </a:r>
          </a:p>
        </p:txBody>
      </p:sp>
      <p:sp>
        <p:nvSpPr>
          <p:cNvPr id="6" name="Rectangle 5"/>
          <p:cNvSpPr/>
          <p:nvPr/>
        </p:nvSpPr>
        <p:spPr>
          <a:xfrm>
            <a:off x="1538983" y="1330867"/>
            <a:ext cx="50738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3200" dirty="0"/>
              <a:t>Dokumen Yang Harus Dimiliki</a:t>
            </a:r>
          </a:p>
        </p:txBody>
      </p:sp>
    </p:spTree>
    <p:extLst>
      <p:ext uri="{BB962C8B-B14F-4D97-AF65-F5344CB8AC3E}">
        <p14:creationId xmlns:p14="http://schemas.microsoft.com/office/powerpoint/2010/main" xmlns="" val="40783201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PENEMPATAN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805" y="2374897"/>
            <a:ext cx="825172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8"/>
            </a:pPr>
            <a:r>
              <a:rPr lang="id-ID" sz="2800" dirty="0"/>
              <a:t>Perjanjian Penempatan TKI</a:t>
            </a:r>
          </a:p>
          <a:p>
            <a:pPr marL="514350" indent="-514350" algn="just">
              <a:buFont typeface="+mj-lt"/>
              <a:buAutoNum type="arabicPeriod" startAt="8"/>
            </a:pPr>
            <a:endParaRPr lang="id-ID" sz="1050" dirty="0"/>
          </a:p>
          <a:p>
            <a:pPr marL="514350" indent="-514350" algn="just">
              <a:buFont typeface="+mj-lt"/>
              <a:buAutoNum type="arabicPeriod" startAt="8"/>
            </a:pPr>
            <a:r>
              <a:rPr lang="id-ID" sz="2800" dirty="0"/>
              <a:t>Perjanjian Kerja (PK)</a:t>
            </a:r>
          </a:p>
          <a:p>
            <a:pPr marL="514350" indent="-514350" algn="just">
              <a:buFont typeface="+mj-lt"/>
              <a:buAutoNum type="arabicPeriod" startAt="8"/>
            </a:pPr>
            <a:endParaRPr lang="id-ID" sz="1050" dirty="0"/>
          </a:p>
          <a:p>
            <a:pPr marL="514350" indent="-514350" algn="just">
              <a:buFont typeface="+mj-lt"/>
              <a:buAutoNum type="arabicPeriod" startAt="8"/>
            </a:pPr>
            <a:r>
              <a:rPr lang="id-ID" sz="2800" dirty="0"/>
              <a:t>Kartu Peserta Asuransi</a:t>
            </a:r>
          </a:p>
          <a:p>
            <a:pPr marL="514350" indent="-514350" algn="just">
              <a:buFont typeface="+mj-lt"/>
              <a:buAutoNum type="arabicPeriod" startAt="8"/>
            </a:pPr>
            <a:endParaRPr lang="id-ID" sz="1050" dirty="0"/>
          </a:p>
          <a:p>
            <a:pPr marL="514350" indent="-514350" algn="just">
              <a:buFont typeface="+mj-lt"/>
              <a:buAutoNum type="arabicPeriod" startAt="8"/>
            </a:pPr>
            <a:r>
              <a:rPr lang="id-ID" sz="2800" dirty="0"/>
              <a:t>Surat Keterangan telah mengikuti Pembekalan Akhir Pemberangkatan (PAP)</a:t>
            </a:r>
          </a:p>
          <a:p>
            <a:pPr marL="514350" indent="-514350" algn="just">
              <a:buFont typeface="+mj-lt"/>
              <a:buAutoNum type="arabicPeriod" startAt="8"/>
            </a:pPr>
            <a:endParaRPr lang="id-ID" sz="1050" dirty="0"/>
          </a:p>
          <a:p>
            <a:pPr marL="514350" indent="-514350" algn="just">
              <a:buFont typeface="+mj-lt"/>
              <a:buAutoNum type="arabicPeriod" startAt="8"/>
            </a:pPr>
            <a:r>
              <a:rPr lang="id-ID" sz="2800" dirty="0"/>
              <a:t>Kartu Tenaga Kerja Luar Negeri (KTKLN)</a:t>
            </a:r>
          </a:p>
        </p:txBody>
      </p:sp>
      <p:sp>
        <p:nvSpPr>
          <p:cNvPr id="6" name="Rectangle 5"/>
          <p:cNvSpPr/>
          <p:nvPr/>
        </p:nvSpPr>
        <p:spPr>
          <a:xfrm>
            <a:off x="463716" y="1220800"/>
            <a:ext cx="25585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3200" dirty="0"/>
              <a:t>Lanjutan ........</a:t>
            </a:r>
          </a:p>
        </p:txBody>
      </p:sp>
    </p:spTree>
    <p:extLst>
      <p:ext uri="{BB962C8B-B14F-4D97-AF65-F5344CB8AC3E}">
        <p14:creationId xmlns:p14="http://schemas.microsoft.com/office/powerpoint/2010/main" xmlns="" val="40783201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PENEMPATAN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ectangle 4"/>
          <p:cNvSpPr/>
          <p:nvPr/>
        </p:nvSpPr>
        <p:spPr>
          <a:xfrm>
            <a:off x="474121" y="1922902"/>
            <a:ext cx="8382012" cy="3670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-271463">
              <a:buFont typeface="+mj-lt"/>
              <a:buAutoNum type="arabicPeriod"/>
            </a:pPr>
            <a:r>
              <a:rPr lang="id-ID" sz="2000" dirty="0"/>
              <a:t>Carilah informasi PPTKIS di Dinas Ketenagakerjaan Kabupaten/Kota, BP3TKI, LP3TKI, P4TKI dan di website: jobsinfo.bnp2tki.go.id</a:t>
            </a:r>
          </a:p>
          <a:p>
            <a:pPr marL="271463" indent="-271463">
              <a:buFont typeface="+mj-lt"/>
              <a:buAutoNum type="arabicPeriod"/>
            </a:pPr>
            <a:endParaRPr lang="id-ID" sz="1050" dirty="0"/>
          </a:p>
          <a:p>
            <a:pPr marL="271463" indent="-271463">
              <a:buFont typeface="+mj-lt"/>
              <a:buAutoNum type="arabicPeriod"/>
            </a:pPr>
            <a:r>
              <a:rPr lang="id-ID" sz="2000" dirty="0"/>
              <a:t>Ikuti penyuluhan  oleh petugas PPTKIS Bersama Disnaker Kabupaten/Kota, BP3TKI, LP3TKI, P4TKI</a:t>
            </a:r>
          </a:p>
          <a:p>
            <a:pPr marL="271463" indent="-271463">
              <a:buFont typeface="+mj-lt"/>
              <a:buAutoNum type="arabicPeriod"/>
            </a:pPr>
            <a:endParaRPr lang="id-ID" sz="1050" dirty="0"/>
          </a:p>
          <a:p>
            <a:pPr marL="271463" indent="-271463">
              <a:buFont typeface="+mj-lt"/>
              <a:buAutoNum type="arabicPeriod"/>
            </a:pPr>
            <a:r>
              <a:rPr lang="id-ID" sz="2000" dirty="0"/>
              <a:t>Mendaftar di Dinas Ketenagakerjaan Kabupaten/Kota </a:t>
            </a:r>
          </a:p>
          <a:p>
            <a:pPr marL="271463" indent="-271463">
              <a:buFont typeface="+mj-lt"/>
              <a:buAutoNum type="arabicPeriod"/>
            </a:pPr>
            <a:endParaRPr lang="id-ID" sz="1050" dirty="0"/>
          </a:p>
          <a:p>
            <a:pPr marL="271463" indent="-271463">
              <a:buFont typeface="+mj-lt"/>
              <a:buAutoNum type="arabicPeriod"/>
            </a:pPr>
            <a:r>
              <a:rPr lang="id-ID" sz="2000" dirty="0"/>
              <a:t>Ikuti proses seleksi yang dilakukan oleh PPTKIS dan Disnaker Kabupaten/Kota</a:t>
            </a:r>
          </a:p>
          <a:p>
            <a:pPr marL="271463" indent="-271463">
              <a:buFont typeface="+mj-lt"/>
              <a:buAutoNum type="arabicPeriod"/>
            </a:pPr>
            <a:endParaRPr lang="id-ID" sz="1050" dirty="0"/>
          </a:p>
          <a:p>
            <a:pPr marL="271463" indent="-271463">
              <a:buFont typeface="+mj-lt"/>
              <a:buAutoNum type="arabicPeriod"/>
            </a:pPr>
            <a:r>
              <a:rPr lang="sv-SE" sz="2000" dirty="0"/>
              <a:t>Menandatangani perjanjian penempatan dengan PPTKIS yang disahkan oleh Disnaker Kabupaten/Kota</a:t>
            </a:r>
            <a:endParaRPr lang="id-ID" sz="2000" dirty="0"/>
          </a:p>
          <a:p>
            <a:pPr marL="271463" indent="-271463">
              <a:buFont typeface="+mj-lt"/>
              <a:buAutoNum type="arabicPeriod"/>
            </a:pPr>
            <a:endParaRPr lang="id-ID" sz="1050" dirty="0"/>
          </a:p>
          <a:p>
            <a:pPr marL="271463" indent="-271463">
              <a:buFont typeface="+mj-lt"/>
              <a:buAutoNum type="arabicPeriod"/>
            </a:pPr>
            <a:r>
              <a:rPr lang="id-ID" sz="2000" dirty="0"/>
              <a:t>Pastikan berdokumen lengkap</a:t>
            </a:r>
          </a:p>
        </p:txBody>
      </p:sp>
      <p:sp>
        <p:nvSpPr>
          <p:cNvPr id="6" name="Rectangle 5"/>
          <p:cNvSpPr/>
          <p:nvPr/>
        </p:nvSpPr>
        <p:spPr>
          <a:xfrm>
            <a:off x="1513583" y="1195400"/>
            <a:ext cx="56446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3200" b="1" dirty="0"/>
              <a:t>Langkah Menjadi TKI Prosedural</a:t>
            </a:r>
          </a:p>
        </p:txBody>
      </p:sp>
    </p:spTree>
    <p:extLst>
      <p:ext uri="{BB962C8B-B14F-4D97-AF65-F5344CB8AC3E}">
        <p14:creationId xmlns:p14="http://schemas.microsoft.com/office/powerpoint/2010/main" xmlns="" val="40783201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PENEMPATAN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6" name="Rectangle 5"/>
          <p:cNvSpPr/>
          <p:nvPr/>
        </p:nvSpPr>
        <p:spPr>
          <a:xfrm>
            <a:off x="226649" y="1085333"/>
            <a:ext cx="25585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3200" dirty="0"/>
              <a:t>Lanjutan ........</a:t>
            </a:r>
          </a:p>
        </p:txBody>
      </p:sp>
      <p:sp>
        <p:nvSpPr>
          <p:cNvPr id="7" name="Rectangle 6"/>
          <p:cNvSpPr/>
          <p:nvPr/>
        </p:nvSpPr>
        <p:spPr>
          <a:xfrm>
            <a:off x="491066" y="1635035"/>
            <a:ext cx="8373534" cy="459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 startAt="7"/>
            </a:pPr>
            <a:r>
              <a:rPr lang="id-ID" sz="2000" dirty="0"/>
              <a:t>Pahami isi dan tandatangani perjanjian kerja yang telah mendapat persetujuan dari KBRI/KJRI dan khusus Taiwan dari KDEI</a:t>
            </a:r>
          </a:p>
          <a:p>
            <a:pPr marL="271463" indent="-271463">
              <a:buFont typeface="+mj-lt"/>
              <a:buAutoNum type="arabicPeriod" startAt="7"/>
            </a:pPr>
            <a:endParaRPr lang="id-ID" sz="1050" dirty="0"/>
          </a:p>
          <a:p>
            <a:pPr marL="457200" indent="-457200">
              <a:buFont typeface="+mj-lt"/>
              <a:buAutoNum type="arabicPeriod" startAt="7"/>
            </a:pPr>
            <a:r>
              <a:rPr lang="id-ID" sz="2000" dirty="0"/>
              <a:t>Wajib mengikuti Pembekalan Akhir Pemberangkatan (PAP) dari BP3TKI, LP3TKI, P4TKI</a:t>
            </a:r>
          </a:p>
          <a:p>
            <a:pPr marL="271463" indent="-271463">
              <a:buFont typeface="+mj-lt"/>
              <a:buAutoNum type="arabicPeriod" startAt="7"/>
            </a:pPr>
            <a:endParaRPr lang="id-ID" sz="1050" dirty="0"/>
          </a:p>
          <a:p>
            <a:pPr marL="457200" indent="-457200">
              <a:buFont typeface="+mj-lt"/>
              <a:buAutoNum type="arabicPeriod" startAt="7"/>
            </a:pPr>
            <a:r>
              <a:rPr lang="id-ID" sz="2000" dirty="0"/>
              <a:t>Memiliki E-KTKLN yang pengurusannya di BP3TKI/ LP3TKI/P4TKI/LTSP secara  GRATIS</a:t>
            </a:r>
          </a:p>
          <a:p>
            <a:pPr marL="271463" indent="-271463">
              <a:buFont typeface="+mj-lt"/>
              <a:buAutoNum type="arabicPeriod" startAt="7"/>
            </a:pPr>
            <a:endParaRPr lang="id-ID" sz="1050" dirty="0"/>
          </a:p>
          <a:p>
            <a:pPr marL="457200" indent="-457200">
              <a:buFont typeface="+mj-lt"/>
              <a:buAutoNum type="arabicPeriod" startAt="7"/>
            </a:pPr>
            <a:r>
              <a:rPr lang="id-ID" sz="2000" dirty="0"/>
              <a:t>Setelah tiba di Negara Penempatan, Melapor ke Perwakilan RI di Negara Penempatan</a:t>
            </a:r>
          </a:p>
          <a:p>
            <a:pPr marL="271463" indent="-271463">
              <a:buFont typeface="+mj-lt"/>
              <a:buAutoNum type="arabicPeriod" startAt="7"/>
            </a:pPr>
            <a:endParaRPr lang="id-ID" sz="1050" dirty="0"/>
          </a:p>
          <a:p>
            <a:pPr marL="457200" indent="-457200">
              <a:buFont typeface="+mj-lt"/>
              <a:buAutoNum type="arabicPeriod" startAt="7"/>
            </a:pPr>
            <a:r>
              <a:rPr lang="id-ID" sz="2000" dirty="0"/>
              <a:t>Setelah Kontrak Kerja berakhir, kembali ke tanah air dan Khusus bagi TKI bermasalah, melapor ke Petugas BP3TKI, LP3TKI, P4TKI di Bandara/Pelabuhan</a:t>
            </a:r>
          </a:p>
          <a:p>
            <a:pPr marL="271463" indent="-271463">
              <a:buFont typeface="+mj-lt"/>
              <a:buAutoNum type="arabicPeriod" startAt="7"/>
            </a:pPr>
            <a:endParaRPr lang="id-ID" sz="1050" dirty="0"/>
          </a:p>
          <a:p>
            <a:pPr marL="457200" indent="-457200">
              <a:buFont typeface="+mj-lt"/>
              <a:buAutoNum type="arabicPeriod" startAt="7"/>
            </a:pPr>
            <a:r>
              <a:rPr lang="it-IT" sz="2000" dirty="0"/>
              <a:t>TKI Purna bisa mengikuti Program Pemberdayaan TKI Purna dan Keluarga</a:t>
            </a: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xmlns="" val="40783201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PENEMPATAN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07179" y="2246788"/>
            <a:ext cx="8329642" cy="3679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dirty="0" err="1"/>
              <a:t>Perlu</a:t>
            </a:r>
            <a:r>
              <a:rPr lang="en-US" sz="2400" dirty="0"/>
              <a:t> </a:t>
            </a:r>
            <a:r>
              <a:rPr lang="en-US" sz="2400" dirty="0" err="1"/>
              <a:t>koordinasi</a:t>
            </a:r>
            <a:r>
              <a:rPr lang="en-US" sz="2400" dirty="0"/>
              <a:t> </a:t>
            </a:r>
            <a:r>
              <a:rPr lang="en-US" sz="2400" dirty="0" err="1"/>
              <a:t>semua</a:t>
            </a:r>
            <a:r>
              <a:rPr lang="en-US" sz="2400" dirty="0"/>
              <a:t> </a:t>
            </a:r>
            <a:r>
              <a:rPr lang="en-US" sz="2400" dirty="0" err="1"/>
              <a:t>Pemangku</a:t>
            </a:r>
            <a:r>
              <a:rPr lang="en-US" sz="2400" dirty="0"/>
              <a:t> </a:t>
            </a:r>
            <a:r>
              <a:rPr lang="en-US" sz="2400" dirty="0" err="1"/>
              <a:t>Kepentingan</a:t>
            </a:r>
            <a:r>
              <a:rPr lang="en-US" sz="2400" dirty="0"/>
              <a:t> /Stakeholder </a:t>
            </a:r>
            <a:r>
              <a:rPr lang="en-US" sz="2400" dirty="0" err="1"/>
              <a:t>terkait</a:t>
            </a:r>
            <a:r>
              <a:rPr lang="en-US" sz="2400" dirty="0"/>
              <a:t> </a:t>
            </a:r>
            <a:r>
              <a:rPr lang="en-US" sz="2400" dirty="0" err="1"/>
              <a:t>serta</a:t>
            </a:r>
            <a:r>
              <a:rPr lang="en-US" sz="2400" dirty="0"/>
              <a:t> </a:t>
            </a:r>
            <a:r>
              <a:rPr lang="en-US" sz="2400" dirty="0" err="1"/>
              <a:t>masyarakat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memutus</a:t>
            </a:r>
            <a:r>
              <a:rPr lang="en-US" sz="2400" dirty="0"/>
              <a:t> </a:t>
            </a:r>
            <a:r>
              <a:rPr lang="en-US" sz="2400" dirty="0" err="1"/>
              <a:t>mata</a:t>
            </a:r>
            <a:r>
              <a:rPr lang="en-US" sz="2400" dirty="0"/>
              <a:t> </a:t>
            </a:r>
            <a:r>
              <a:rPr lang="en-US" sz="2400" dirty="0" err="1"/>
              <a:t>rantai</a:t>
            </a:r>
            <a:r>
              <a:rPr lang="en-US" sz="2400" dirty="0"/>
              <a:t> </a:t>
            </a:r>
            <a:r>
              <a:rPr lang="en-US" sz="2400" dirty="0" err="1"/>
              <a:t>praktik</a:t>
            </a:r>
            <a:r>
              <a:rPr lang="en-US" sz="2400" dirty="0"/>
              <a:t> </a:t>
            </a:r>
            <a:r>
              <a:rPr lang="en-US" sz="2400" dirty="0" err="1"/>
              <a:t>pengiriman</a:t>
            </a:r>
            <a:r>
              <a:rPr lang="en-US" sz="2400" dirty="0"/>
              <a:t> TKI Non </a:t>
            </a:r>
            <a:r>
              <a:rPr lang="en-US" sz="2400" dirty="0" err="1"/>
              <a:t>Prosedural</a:t>
            </a:r>
            <a:endParaRPr lang="en-US" sz="2400" dirty="0"/>
          </a:p>
          <a:p>
            <a:pPr algn="just"/>
            <a:r>
              <a:rPr lang="en-US" sz="2400" dirty="0" err="1"/>
              <a:t>Perlu</a:t>
            </a:r>
            <a:r>
              <a:rPr lang="en-US" sz="2400" dirty="0"/>
              <a:t> </a:t>
            </a:r>
            <a:r>
              <a:rPr lang="en-US" sz="2400" dirty="0" err="1"/>
              <a:t>peningkatan</a:t>
            </a:r>
            <a:r>
              <a:rPr lang="en-US" sz="2400" dirty="0"/>
              <a:t> </a:t>
            </a:r>
            <a:r>
              <a:rPr lang="en-US" sz="2400" dirty="0" err="1"/>
              <a:t>kesadaran</a:t>
            </a:r>
            <a:r>
              <a:rPr lang="en-US" sz="2400" dirty="0"/>
              <a:t> </a:t>
            </a:r>
            <a:r>
              <a:rPr lang="en-US" sz="2400" dirty="0" err="1"/>
              <a:t>bahwa</a:t>
            </a:r>
            <a:r>
              <a:rPr lang="en-US" sz="2400" dirty="0"/>
              <a:t> TKI yang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ditingkatkan</a:t>
            </a:r>
            <a:r>
              <a:rPr lang="en-US" sz="2400" dirty="0"/>
              <a:t> </a:t>
            </a:r>
            <a:r>
              <a:rPr lang="en-US" sz="2400" dirty="0" err="1"/>
              <a:t>kualitasnya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sadar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hak</a:t>
            </a:r>
            <a:r>
              <a:rPr lang="en-US" sz="2400" dirty="0"/>
              <a:t> </a:t>
            </a:r>
            <a:r>
              <a:rPr lang="en-US" sz="2400" dirty="0" err="1"/>
              <a:t>serta</a:t>
            </a:r>
            <a:r>
              <a:rPr lang="en-US" sz="2400" dirty="0"/>
              <a:t> </a:t>
            </a:r>
            <a:r>
              <a:rPr lang="en-US" sz="2400" dirty="0" err="1"/>
              <a:t>kewajibannya</a:t>
            </a:r>
            <a:r>
              <a:rPr lang="en-US" sz="2400" dirty="0"/>
              <a:t> </a:t>
            </a:r>
            <a:r>
              <a:rPr lang="en-US" sz="2400" dirty="0" err="1"/>
              <a:t>sehingga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dijadikan</a:t>
            </a:r>
            <a:r>
              <a:rPr lang="en-US" sz="2400" dirty="0"/>
              <a:t> </a:t>
            </a:r>
            <a:r>
              <a:rPr lang="en-US" sz="2400" dirty="0" err="1"/>
              <a:t>komoditi</a:t>
            </a:r>
            <a:r>
              <a:rPr lang="en-US" sz="2400" dirty="0"/>
              <a:t> </a:t>
            </a:r>
            <a:r>
              <a:rPr lang="en-US" sz="2400" dirty="0" err="1"/>
              <a:t>pihak</a:t>
            </a:r>
            <a:r>
              <a:rPr lang="en-US" sz="2400" dirty="0"/>
              <a:t> </a:t>
            </a:r>
            <a:r>
              <a:rPr lang="en-US" sz="2400" dirty="0" err="1"/>
              <a:t>tertentu</a:t>
            </a:r>
            <a:endParaRPr lang="id-ID" sz="2400" dirty="0"/>
          </a:p>
          <a:p>
            <a:pPr algn="just"/>
            <a:r>
              <a:rPr lang="id-ID" sz="2400" dirty="0"/>
              <a:t>Perlu dibuat </a:t>
            </a:r>
            <a:r>
              <a:rPr lang="en-US" sz="2400" dirty="0" err="1"/>
              <a:t>sinergi</a:t>
            </a:r>
            <a:r>
              <a:rPr lang="en-US" sz="2400" dirty="0"/>
              <a:t> </a:t>
            </a:r>
            <a:r>
              <a:rPr lang="id-ID" sz="2400" dirty="0"/>
              <a:t>untuk pencegahan</a:t>
            </a:r>
            <a:r>
              <a:rPr lang="en-US" sz="2400" dirty="0"/>
              <a:t> TKI Non </a:t>
            </a:r>
            <a:r>
              <a:rPr lang="en-US" sz="2400" dirty="0" err="1"/>
              <a:t>Prosedural</a:t>
            </a:r>
            <a:r>
              <a:rPr lang="id-ID" sz="2400" dirty="0"/>
              <a:t> di Hilir melalui Kerjasama Penindakan Aktif dengan Negara Penempatan</a:t>
            </a:r>
          </a:p>
        </p:txBody>
      </p:sp>
      <p:sp>
        <p:nvSpPr>
          <p:cNvPr id="6" name="Rectangle 5"/>
          <p:cNvSpPr/>
          <p:nvPr/>
        </p:nvSpPr>
        <p:spPr>
          <a:xfrm>
            <a:off x="503829" y="1294765"/>
            <a:ext cx="18090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err="1"/>
              <a:t>Penutup</a:t>
            </a:r>
            <a:endParaRPr lang="id-ID" sz="3600" dirty="0"/>
          </a:p>
        </p:txBody>
      </p:sp>
    </p:spTree>
    <p:extLst>
      <p:ext uri="{BB962C8B-B14F-4D97-AF65-F5344CB8AC3E}">
        <p14:creationId xmlns:p14="http://schemas.microsoft.com/office/powerpoint/2010/main" xmlns="" val="32928336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9705" y="1177724"/>
            <a:ext cx="50221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3200" b="1" dirty="0"/>
              <a:t>INFORMASI &amp; KONSULTASI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76224" y="5732266"/>
            <a:ext cx="378527" cy="37852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14691" y="5722838"/>
            <a:ext cx="390608" cy="390608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835805" y="5705420"/>
            <a:ext cx="1973979" cy="405373"/>
            <a:chOff x="835805" y="5981462"/>
            <a:chExt cx="1973979" cy="405373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35805" y="5981462"/>
              <a:ext cx="405373" cy="405373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1193572" y="6053078"/>
              <a:ext cx="161621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d-ID" sz="1400" b="1" dirty="0"/>
                <a:t>www.bnp2tki.go.id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3247625" y="5751058"/>
            <a:ext cx="2186547" cy="359735"/>
            <a:chOff x="3247625" y="6027100"/>
            <a:chExt cx="2186547" cy="359735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247625" y="6027100"/>
              <a:ext cx="359735" cy="359735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3524803" y="6053078"/>
              <a:ext cx="190936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d-ID" sz="1400" b="1" dirty="0"/>
                <a:t>Facebook.com/bnpptki</a:t>
              </a:r>
            </a:p>
          </p:txBody>
        </p:sp>
      </p:grpSp>
      <p:sp>
        <p:nvSpPr>
          <p:cNvPr id="19" name="Rectangle 18"/>
          <p:cNvSpPr/>
          <p:nvPr/>
        </p:nvSpPr>
        <p:spPr>
          <a:xfrm>
            <a:off x="8022584" y="5777036"/>
            <a:ext cx="101021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1400" b="1" dirty="0"/>
              <a:t>@bnp2tki_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251454" y="5803016"/>
            <a:ext cx="9204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1400" b="1" dirty="0"/>
              <a:t>@bnp2tki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57200" y="1997907"/>
            <a:ext cx="8436634" cy="3480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55600" indent="-355600" algn="just" eaLnBrk="0" hangingPunct="0">
              <a:buFont typeface="Wingdings" pitchFamily="2" charset="2"/>
              <a:buChar char="§"/>
              <a:tabLst>
                <a:tab pos="355600" algn="l"/>
              </a:tabLst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Call Center BNP2TKI:</a:t>
            </a:r>
          </a:p>
          <a:p>
            <a:pPr marL="877888" indent="-342900" algn="just" eaLnBrk="0" hangingPunct="0">
              <a:buFont typeface="Arial" panose="020B0604020202020204"/>
              <a:buChar char="•"/>
              <a:tabLst>
                <a:tab pos="630238" algn="l"/>
              </a:tabLst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Telpon dari Dalam Negeri : </a:t>
            </a:r>
            <a:r>
              <a:rPr lang="id-ID" sz="28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0 800 1000</a:t>
            </a: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    (24 jam, bebas pulsa)</a:t>
            </a:r>
          </a:p>
          <a:p>
            <a:pPr marL="877888" indent="-342900" algn="just" eaLnBrk="0" hangingPunct="0">
              <a:buFont typeface="Arial" panose="020B0604020202020204"/>
              <a:buChar char="•"/>
              <a:tabLst>
                <a:tab pos="630238" algn="l"/>
              </a:tabLst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Telpon dari Luar Negeri :  +62 21 29244800</a:t>
            </a:r>
          </a:p>
          <a:p>
            <a:pPr marL="355600" indent="-355600" algn="just" eaLnBrk="0" hangingPunct="0">
              <a:defRPr/>
            </a:pPr>
            <a:endParaRPr lang="id-ID" sz="8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Faksimili  : +62 21 2924 4810 – 11</a:t>
            </a:r>
          </a:p>
          <a:p>
            <a:pPr marL="355600" indent="-355600" algn="just" eaLnBrk="0" hangingPunct="0">
              <a:defRPr/>
            </a:pPr>
            <a:endParaRPr lang="id-ID" sz="8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Email  : </a:t>
            </a: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  <a:hlinkClick r:id="rId7"/>
              </a:rPr>
              <a:t>halotki@bnp2tki.go.id</a:t>
            </a:r>
            <a:endParaRPr lang="id-ID" sz="20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defRPr/>
            </a:pPr>
            <a:endParaRPr lang="id-ID" sz="8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Surat menyurat  : Jl.  MT. Haryono Kav. 52, Pancoran-Jakarta Selatan 12770</a:t>
            </a: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endParaRPr lang="id-ID" sz="8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chemeClr val="tx1"/>
                </a:solidFill>
                <a:cs typeface="Arial" pitchFamily="34" charset="0"/>
              </a:rPr>
              <a:t>BP3TKI</a:t>
            </a:r>
            <a:r>
              <a:rPr lang="en-GB" sz="2000" b="1" dirty="0">
                <a:solidFill>
                  <a:schemeClr val="tx1"/>
                </a:solidFill>
              </a:rPr>
              <a:t>/</a:t>
            </a:r>
            <a:r>
              <a:rPr lang="id-ID" sz="2000" b="1" dirty="0">
                <a:solidFill>
                  <a:schemeClr val="tx1"/>
                </a:solidFill>
              </a:rPr>
              <a:t> LP3TKI/ P4TKI/ LTSP</a:t>
            </a: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endParaRPr lang="id-ID" sz="800" b="1" dirty="0">
              <a:solidFill>
                <a:schemeClr val="tx1"/>
              </a:solidFill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chemeClr val="tx1"/>
                </a:solidFill>
                <a:cs typeface="Arial" pitchFamily="34" charset="0"/>
              </a:rPr>
              <a:t>Media Sosial :</a:t>
            </a:r>
          </a:p>
          <a:p>
            <a:pPr algn="ctr">
              <a:defRPr/>
            </a:pPr>
            <a:endParaRPr lang="id-ID" sz="2000" b="1" dirty="0"/>
          </a:p>
        </p:txBody>
      </p:sp>
    </p:spTree>
    <p:extLst>
      <p:ext uri="{BB962C8B-B14F-4D97-AF65-F5344CB8AC3E}">
        <p14:creationId xmlns:p14="http://schemas.microsoft.com/office/powerpoint/2010/main" xmlns="" val="38241975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510606" y="2135942"/>
            <a:ext cx="8440737" cy="3790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0D0D0D"/>
              </a:buClr>
              <a:buSzPct val="95000"/>
              <a:buFont typeface="Wingdings" pitchFamily="2" charset="2"/>
              <a:buChar char="ü"/>
            </a:pPr>
            <a:r>
              <a:rPr lang="fi-FI" sz="2000" b="1" dirty="0">
                <a:latin typeface="Levenim MT" pitchFamily="2" charset="-79"/>
                <a:cs typeface="Levenim MT" pitchFamily="2" charset="-79"/>
              </a:rPr>
              <a:t>Sistem Pelayanan Penempatan Tenaga Kerja Indonesia (SISKOTKLN)</a:t>
            </a:r>
          </a:p>
          <a:p>
            <a:pPr marL="1160463" lvl="2" indent="-246063" eaLnBrk="0" hangingPunct="0">
              <a:spcBef>
                <a:spcPct val="20000"/>
              </a:spcBef>
              <a:spcAft>
                <a:spcPts val="1200"/>
              </a:spcAft>
              <a:buClr>
                <a:srgbClr val="0D0D0D"/>
              </a:buClr>
              <a:buSzPct val="95000"/>
            </a:pPr>
            <a:r>
              <a:rPr lang="fi-FI" sz="1400" b="1" i="1" dirty="0">
                <a:solidFill>
                  <a:srgbClr val="C00000"/>
                </a:solidFill>
                <a:latin typeface="Levenim MT" pitchFamily="2" charset="-79"/>
                <a:cs typeface="Levenim MT" pitchFamily="2" charset="-79"/>
              </a:rPr>
              <a:t>http://siskotkln.bnp2tki.go.id</a:t>
            </a:r>
          </a:p>
          <a:p>
            <a:pPr marL="273050" indent="-273050">
              <a:spcBef>
                <a:spcPct val="20000"/>
              </a:spcBef>
              <a:buClr>
                <a:srgbClr val="0D0D0D"/>
              </a:buClr>
              <a:buSzPct val="95000"/>
              <a:buFont typeface="Wingdings" pitchFamily="2" charset="2"/>
              <a:buChar char="ü"/>
            </a:pPr>
            <a:r>
              <a:rPr lang="fi-FI" sz="2000" b="1" dirty="0">
                <a:latin typeface="Levenim MT" pitchFamily="2" charset="-79"/>
                <a:cs typeface="Levenim MT" pitchFamily="2" charset="-79"/>
              </a:rPr>
              <a:t>Sistem Pendataan Kedatangan dan Pelayanan Kepulangan TKI</a:t>
            </a:r>
            <a:endParaRPr lang="fi-FI" sz="2000" b="1" i="1" dirty="0">
              <a:solidFill>
                <a:srgbClr val="C00000"/>
              </a:solidFill>
              <a:latin typeface="Levenim MT" pitchFamily="2" charset="-79"/>
              <a:cs typeface="Levenim MT" pitchFamily="2" charset="-79"/>
            </a:endParaRPr>
          </a:p>
          <a:p>
            <a:pPr marL="1160463" lvl="2" indent="-246063">
              <a:spcBef>
                <a:spcPct val="20000"/>
              </a:spcBef>
              <a:spcAft>
                <a:spcPts val="1200"/>
              </a:spcAft>
              <a:buClr>
                <a:srgbClr val="0BD0D9"/>
              </a:buClr>
              <a:buSzPct val="95000"/>
            </a:pPr>
            <a:r>
              <a:rPr lang="fi-FI" sz="1400" b="1" i="1" dirty="0">
                <a:solidFill>
                  <a:srgbClr val="C00000"/>
                </a:solidFill>
                <a:latin typeface="Levenim MT" pitchFamily="2" charset="-79"/>
                <a:cs typeface="Levenim MT" pitchFamily="2" charset="-79"/>
              </a:rPr>
              <a:t>http://sipendaki.bnp2tki.go.id </a:t>
            </a:r>
          </a:p>
          <a:p>
            <a:pPr marL="273050" indent="-273050">
              <a:spcBef>
                <a:spcPct val="20000"/>
              </a:spcBef>
              <a:buClr>
                <a:srgbClr val="0D0D0D"/>
              </a:buClr>
              <a:buSzPct val="95000"/>
              <a:buFont typeface="Wingdings" pitchFamily="2" charset="2"/>
              <a:buChar char="ü"/>
            </a:pPr>
            <a:r>
              <a:rPr lang="fi-FI" sz="2000" b="1" dirty="0">
                <a:latin typeface="Levenim MT" pitchFamily="2" charset="-79"/>
                <a:cs typeface="Levenim MT" pitchFamily="2" charset="-79"/>
              </a:rPr>
              <a:t>Sistem Pelayanan Pengaduan TKI (Crisis Center)</a:t>
            </a:r>
          </a:p>
          <a:p>
            <a:pPr marL="1160463" lvl="2" indent="-246063">
              <a:spcBef>
                <a:spcPct val="20000"/>
              </a:spcBef>
              <a:spcAft>
                <a:spcPts val="1200"/>
              </a:spcAft>
              <a:buClr>
                <a:srgbClr val="0BD0D9"/>
              </a:buClr>
              <a:buSzPct val="95000"/>
            </a:pPr>
            <a:r>
              <a:rPr lang="fi-FI" sz="1400" b="1" i="1" dirty="0">
                <a:solidFill>
                  <a:srgbClr val="C00000"/>
                </a:solidFill>
                <a:latin typeface="Levenim MT" pitchFamily="2" charset="-79"/>
                <a:cs typeface="Levenim MT" pitchFamily="2" charset="-79"/>
              </a:rPr>
              <a:t>http://halotki.bnp2tki.go.id 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0D0D0D"/>
              </a:buClr>
              <a:buSzPct val="95000"/>
              <a:buFont typeface="Wingdings" pitchFamily="2" charset="2"/>
              <a:buChar char="ü"/>
            </a:pPr>
            <a:r>
              <a:rPr lang="fi-FI" sz="2000" b="1" dirty="0">
                <a:latin typeface="Levenim MT" pitchFamily="2" charset="-79"/>
                <a:cs typeface="Levenim MT" pitchFamily="2" charset="-79"/>
              </a:rPr>
              <a:t>Sistem Informasi Pasar Kerja Luar Negeri (+ Pendaftaran Pencaker Online)</a:t>
            </a:r>
          </a:p>
          <a:p>
            <a:pPr marL="1160463" lvl="2" indent="-246063" eaLnBrk="0" hangingPunct="0">
              <a:spcBef>
                <a:spcPct val="20000"/>
              </a:spcBef>
              <a:spcAft>
                <a:spcPts val="1200"/>
              </a:spcAft>
              <a:buClr>
                <a:srgbClr val="0D0D0D"/>
              </a:buClr>
              <a:buSzPct val="95000"/>
            </a:pPr>
            <a:r>
              <a:rPr lang="fi-FI" sz="1400" b="1" i="1" dirty="0">
                <a:solidFill>
                  <a:srgbClr val="C00000"/>
                </a:solidFill>
                <a:latin typeface="Levenim MT" pitchFamily="2" charset="-79"/>
                <a:cs typeface="Levenim MT" pitchFamily="2" charset="-79"/>
              </a:rPr>
              <a:t>http://infokerja-bnp2tki.org</a:t>
            </a:r>
            <a:endParaRPr lang="fi-FI" sz="2000" b="1" dirty="0">
              <a:solidFill>
                <a:srgbClr val="CC0000"/>
              </a:solidFill>
              <a:latin typeface="Levenim MT" pitchFamily="2" charset="-79"/>
              <a:cs typeface="Levenim MT" pitchFamily="2" charset="-79"/>
            </a:endParaRPr>
          </a:p>
          <a:p>
            <a:pPr marL="1160463" lvl="2" indent="-246063" eaLnBrk="0" hangingPunct="0">
              <a:spcBef>
                <a:spcPct val="20000"/>
              </a:spcBef>
              <a:buClr>
                <a:srgbClr val="0D0D0D"/>
              </a:buClr>
              <a:buSzPct val="95000"/>
            </a:pPr>
            <a:endParaRPr lang="fi-FI" sz="1400" b="1" dirty="0">
              <a:latin typeface="Levenim MT" pitchFamily="2" charset="-79"/>
              <a:cs typeface="Levenim MT" pitchFamily="2" charset="-79"/>
            </a:endParaRPr>
          </a:p>
          <a:p>
            <a:pPr marL="1160463" lvl="2" indent="-246063" algn="just" eaLnBrk="0" hangingPunct="0">
              <a:spcBef>
                <a:spcPct val="20000"/>
              </a:spcBef>
              <a:buClr>
                <a:srgbClr val="0D0D0D"/>
              </a:buClr>
              <a:buSzPct val="95000"/>
            </a:pPr>
            <a:r>
              <a:rPr lang="fi-FI" sz="1400" b="1" i="1" dirty="0">
                <a:latin typeface="Levenim MT" pitchFamily="2" charset="-79"/>
                <a:cs typeface="Levenim MT" pitchFamily="2" charset="-79"/>
              </a:rPr>
              <a:t>    </a:t>
            </a:r>
            <a:endParaRPr lang="fi-FI" sz="1800" b="1" dirty="0">
              <a:solidFill>
                <a:srgbClr val="C00000"/>
              </a:solidFill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10606" y="1326338"/>
            <a:ext cx="76680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fi-FI" sz="2400" b="1" dirty="0">
                <a:latin typeface="Levenim MT" pitchFamily="2" charset="-79"/>
                <a:cs typeface="Levenim MT" pitchFamily="2" charset="-79"/>
              </a:rPr>
              <a:t>Sistem yang sudah dikembangkan </a:t>
            </a:r>
            <a:r>
              <a:rPr lang="id-ID" sz="2400" b="1" dirty="0">
                <a:latin typeface="Levenim MT" pitchFamily="2" charset="-79"/>
                <a:cs typeface="Levenim MT" pitchFamily="2" charset="-79"/>
              </a:rPr>
              <a:t>oleh </a:t>
            </a:r>
            <a:r>
              <a:rPr lang="fi-FI" sz="2400" b="1" dirty="0">
                <a:latin typeface="Levenim MT" pitchFamily="2" charset="-79"/>
                <a:cs typeface="Levenim MT" pitchFamily="2" charset="-79"/>
              </a:rPr>
              <a:t>BNP2TKI</a:t>
            </a:r>
            <a:r>
              <a:rPr lang="id-ID" sz="2400" b="1" dirty="0">
                <a:latin typeface="Levenim MT" pitchFamily="2" charset="-79"/>
                <a:cs typeface="Levenim MT" pitchFamily="2" charset="-79"/>
              </a:rPr>
              <a:t> :</a:t>
            </a:r>
            <a:endParaRPr lang="fi-FI" sz="2400" b="1" dirty="0">
              <a:latin typeface="Levenim MT" pitchFamily="2" charset="-79"/>
              <a:cs typeface="Levenim MT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22193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Text Placeholder 3"/>
          <p:cNvSpPr txBox="1">
            <a:spLocks/>
          </p:cNvSpPr>
          <p:nvPr/>
        </p:nvSpPr>
        <p:spPr>
          <a:xfrm>
            <a:off x="854863" y="1296006"/>
            <a:ext cx="7690114" cy="13849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6600" dirty="0">
                <a:solidFill>
                  <a:schemeClr val="tx1"/>
                </a:solidFill>
              </a:rPr>
              <a:t>TERIMA KASIH</a:t>
            </a:r>
          </a:p>
        </p:txBody>
      </p:sp>
      <p:pic>
        <p:nvPicPr>
          <p:cNvPr id="6" name="Picture 3" descr="D:\02. KADIR 2012\12. DESIGN\HandShake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77837" y="2899913"/>
            <a:ext cx="2826148" cy="2826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925184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1043</TotalTime>
  <Words>1039</Words>
  <Application>Microsoft Office PowerPoint</Application>
  <PresentationFormat>On-screen Show (4:3)</PresentationFormat>
  <Paragraphs>193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AGUNG</dc:creator>
  <cp:lastModifiedBy>widi</cp:lastModifiedBy>
  <cp:revision>73</cp:revision>
  <dcterms:created xsi:type="dcterms:W3CDTF">2017-03-02T02:53:42Z</dcterms:created>
  <dcterms:modified xsi:type="dcterms:W3CDTF">2018-03-01T07:25:46Z</dcterms:modified>
</cp:coreProperties>
</file>